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2"/>
  </p:notesMasterIdLst>
  <p:sldIdLst>
    <p:sldId id="256" r:id="rId2"/>
    <p:sldId id="258" r:id="rId3"/>
    <p:sldId id="269" r:id="rId4"/>
    <p:sldId id="267" r:id="rId5"/>
    <p:sldId id="272" r:id="rId6"/>
    <p:sldId id="262" r:id="rId7"/>
    <p:sldId id="263" r:id="rId8"/>
    <p:sldId id="270" r:id="rId9"/>
    <p:sldId id="257" r:id="rId10"/>
    <p:sldId id="271" r:id="rId11"/>
    <p:sldId id="266" r:id="rId12"/>
    <p:sldId id="264" r:id="rId13"/>
    <p:sldId id="273" r:id="rId14"/>
    <p:sldId id="260" r:id="rId15"/>
    <p:sldId id="274" r:id="rId16"/>
    <p:sldId id="275" r:id="rId17"/>
    <p:sldId id="276" r:id="rId18"/>
    <p:sldId id="279" r:id="rId19"/>
    <p:sldId id="277" r:id="rId20"/>
    <p:sldId id="278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5E6E6-D54B-4B68-8671-6A8A325F3293}" v="57" dt="2025-09-17T22:16:00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56" d="100"/>
          <a:sy n="56" d="100"/>
        </p:scale>
        <p:origin x="171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23346-6049-4F12-B419-71C949820C0B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434FD90-E6B6-4C40-8442-AFCCAB920609}">
      <dgm:prSet phldrT="[Texto]" custT="1"/>
      <dgm:spPr/>
      <dgm:t>
        <a:bodyPr/>
        <a:lstStyle/>
        <a:p>
          <a:r>
            <a:rPr lang="pt-PT" sz="3200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rPr>
            <a:t>CORPO</a:t>
          </a:r>
          <a:endParaRPr lang="es-ES" sz="2900" dirty="0">
            <a:latin typeface="ADLaM Display" panose="020F0502020204030204" pitchFamily="2" charset="0"/>
            <a:ea typeface="ADLaM Display" panose="020F0502020204030204" pitchFamily="2" charset="0"/>
            <a:cs typeface="ADLaM Display" panose="020F0502020204030204" pitchFamily="2" charset="0"/>
          </a:endParaRPr>
        </a:p>
      </dgm:t>
    </dgm:pt>
    <dgm:pt modelId="{EBEBB8AE-8CFC-4490-A72A-8C7E1DC75B04}" type="parTrans" cxnId="{104856E0-BD48-4201-8420-FE848286F453}">
      <dgm:prSet/>
      <dgm:spPr/>
      <dgm:t>
        <a:bodyPr/>
        <a:lstStyle/>
        <a:p>
          <a:endParaRPr lang="es-ES"/>
        </a:p>
      </dgm:t>
    </dgm:pt>
    <dgm:pt modelId="{C24C51EE-8668-497B-BBC7-3234A61C0D27}" type="sibTrans" cxnId="{104856E0-BD48-4201-8420-FE848286F453}">
      <dgm:prSet/>
      <dgm:spPr/>
      <dgm:t>
        <a:bodyPr/>
        <a:lstStyle/>
        <a:p>
          <a:endParaRPr lang="es-ES"/>
        </a:p>
      </dgm:t>
    </dgm:pt>
    <dgm:pt modelId="{78A33EC9-D644-476F-B6B1-4872C08CC44D}">
      <dgm:prSet phldrT="[Texto]" custT="1"/>
      <dgm:spPr/>
      <dgm:t>
        <a:bodyPr/>
        <a:lstStyle/>
        <a:p>
          <a:r>
            <a:rPr lang="pt-PT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MOVIMENTO</a:t>
          </a:r>
          <a:endParaRPr lang="es-ES" sz="20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8C13E28E-4B9C-401A-89F1-5BF808D6FDBA}" type="parTrans" cxnId="{2A8EAC9B-1E90-4CD0-89F0-C5EA7EE2ABCE}">
      <dgm:prSet/>
      <dgm:spPr/>
      <dgm:t>
        <a:bodyPr/>
        <a:lstStyle/>
        <a:p>
          <a:endParaRPr lang="es-ES"/>
        </a:p>
      </dgm:t>
    </dgm:pt>
    <dgm:pt modelId="{AD5EE34B-11A1-4D23-A2BC-96BE4368A8F4}" type="sibTrans" cxnId="{2A8EAC9B-1E90-4CD0-89F0-C5EA7EE2ABCE}">
      <dgm:prSet/>
      <dgm:spPr/>
      <dgm:t>
        <a:bodyPr/>
        <a:lstStyle/>
        <a:p>
          <a:endParaRPr lang="es-ES"/>
        </a:p>
      </dgm:t>
    </dgm:pt>
    <dgm:pt modelId="{94F24140-DB84-44B7-A4F9-BD77F6735D4F}">
      <dgm:prSet phldrT="[Texto]"/>
      <dgm:spPr/>
      <dgm:t>
        <a:bodyPr/>
        <a:lstStyle/>
        <a:p>
          <a:r>
            <a:rPr lang="pt-PT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EMOÇÕES</a:t>
          </a:r>
          <a:endParaRPr lang="es-ES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28F3B066-D6A2-4518-9493-B86C9124FFF4}" type="parTrans" cxnId="{67F34A34-1CCB-4D5E-B32D-D2D64551A01C}">
      <dgm:prSet/>
      <dgm:spPr/>
      <dgm:t>
        <a:bodyPr/>
        <a:lstStyle/>
        <a:p>
          <a:endParaRPr lang="es-ES"/>
        </a:p>
      </dgm:t>
    </dgm:pt>
    <dgm:pt modelId="{E9DEF88E-BF6B-438F-84CB-5EA7934FE752}" type="sibTrans" cxnId="{67F34A34-1CCB-4D5E-B32D-D2D64551A01C}">
      <dgm:prSet/>
      <dgm:spPr/>
      <dgm:t>
        <a:bodyPr/>
        <a:lstStyle/>
        <a:p>
          <a:endParaRPr lang="es-ES"/>
        </a:p>
      </dgm:t>
    </dgm:pt>
    <dgm:pt modelId="{5F2CAFC1-BC84-453C-A340-A8EE76C7B4CB}">
      <dgm:prSet phldrT="[Texto]" custT="1"/>
      <dgm:spPr/>
      <dgm:t>
        <a:bodyPr/>
        <a:lstStyle/>
        <a:p>
          <a:r>
            <a:rPr lang="pt-PT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COGNIÇÃO</a:t>
          </a:r>
          <a:endParaRPr lang="es-ES" sz="23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1345E942-E26C-40E9-A6A6-0A37B95021AC}" type="parTrans" cxnId="{1BEDF4BA-BC8E-40B6-B7D5-A8ECAC3274A0}">
      <dgm:prSet/>
      <dgm:spPr/>
      <dgm:t>
        <a:bodyPr/>
        <a:lstStyle/>
        <a:p>
          <a:endParaRPr lang="es-ES"/>
        </a:p>
      </dgm:t>
    </dgm:pt>
    <dgm:pt modelId="{3535585E-1DEE-4593-8F3C-F6DE077FD59A}" type="sibTrans" cxnId="{1BEDF4BA-BC8E-40B6-B7D5-A8ECAC3274A0}">
      <dgm:prSet/>
      <dgm:spPr/>
      <dgm:t>
        <a:bodyPr/>
        <a:lstStyle/>
        <a:p>
          <a:endParaRPr lang="es-ES"/>
        </a:p>
      </dgm:t>
    </dgm:pt>
    <dgm:pt modelId="{11ED5B19-764E-4980-BF72-62FB1EA12341}" type="pres">
      <dgm:prSet presAssocID="{29523346-6049-4F12-B419-71C949820C0B}" presName="Name0" presStyleCnt="0">
        <dgm:presLayoutVars>
          <dgm:dir/>
          <dgm:resizeHandles val="exact"/>
        </dgm:presLayoutVars>
      </dgm:prSet>
      <dgm:spPr/>
    </dgm:pt>
    <dgm:pt modelId="{36015FA0-1EB2-413D-8CF3-9D1972B2902E}" type="pres">
      <dgm:prSet presAssocID="{6434FD90-E6B6-4C40-8442-AFCCAB920609}" presName="Name5" presStyleLbl="vennNode1" presStyleIdx="0" presStyleCnt="4" custLinFactX="44110" custLinFactNeighborX="100000" custLinFactNeighborY="18046">
        <dgm:presLayoutVars>
          <dgm:bulletEnabled val="1"/>
        </dgm:presLayoutVars>
      </dgm:prSet>
      <dgm:spPr/>
    </dgm:pt>
    <dgm:pt modelId="{F315C1D3-FC5F-4C82-8B1B-9EBEA5B544F2}" type="pres">
      <dgm:prSet presAssocID="{C24C51EE-8668-497B-BBC7-3234A61C0D27}" presName="space" presStyleCnt="0"/>
      <dgm:spPr/>
    </dgm:pt>
    <dgm:pt modelId="{D2968FDF-1FD2-40F1-9C0A-34BAEE1ED553}" type="pres">
      <dgm:prSet presAssocID="{78A33EC9-D644-476F-B6B1-4872C08CC44D}" presName="Name5" presStyleLbl="vennNode1" presStyleIdx="1" presStyleCnt="4" custScaleX="110246" custLinFactX="25212" custLinFactNeighborX="100000" custLinFactNeighborY="-23572">
        <dgm:presLayoutVars>
          <dgm:bulletEnabled val="1"/>
        </dgm:presLayoutVars>
      </dgm:prSet>
      <dgm:spPr/>
    </dgm:pt>
    <dgm:pt modelId="{8355EAFA-DD1A-4A8F-AF3B-5BD7F571BEBD}" type="pres">
      <dgm:prSet presAssocID="{AD5EE34B-11A1-4D23-A2BC-96BE4368A8F4}" presName="space" presStyleCnt="0"/>
      <dgm:spPr/>
    </dgm:pt>
    <dgm:pt modelId="{2F07AB04-76C7-4E6C-96E2-6747BF81FE8B}" type="pres">
      <dgm:prSet presAssocID="{94F24140-DB84-44B7-A4F9-BD77F6735D4F}" presName="Name5" presStyleLbl="vennNode1" presStyleIdx="2" presStyleCnt="4" custLinFactX="18941" custLinFactNeighborX="100000" custLinFactNeighborY="13297">
        <dgm:presLayoutVars>
          <dgm:bulletEnabled val="1"/>
        </dgm:presLayoutVars>
      </dgm:prSet>
      <dgm:spPr/>
    </dgm:pt>
    <dgm:pt modelId="{21FDA610-923A-4013-BB38-959BA74B1F21}" type="pres">
      <dgm:prSet presAssocID="{E9DEF88E-BF6B-438F-84CB-5EA7934FE752}" presName="space" presStyleCnt="0"/>
      <dgm:spPr/>
    </dgm:pt>
    <dgm:pt modelId="{21D9CB7D-F95C-4832-A103-EFDCDF81E092}" type="pres">
      <dgm:prSet presAssocID="{5F2CAFC1-BC84-453C-A340-A8EE76C7B4CB}" presName="Name5" presStyleLbl="vennNode1" presStyleIdx="3" presStyleCnt="4" custScaleX="109585" custLinFactX="-97249" custLinFactNeighborX="-100000" custLinFactNeighborY="58517">
        <dgm:presLayoutVars>
          <dgm:bulletEnabled val="1"/>
        </dgm:presLayoutVars>
      </dgm:prSet>
      <dgm:spPr/>
    </dgm:pt>
  </dgm:ptLst>
  <dgm:cxnLst>
    <dgm:cxn modelId="{67F34A34-1CCB-4D5E-B32D-D2D64551A01C}" srcId="{29523346-6049-4F12-B419-71C949820C0B}" destId="{94F24140-DB84-44B7-A4F9-BD77F6735D4F}" srcOrd="2" destOrd="0" parTransId="{28F3B066-D6A2-4518-9493-B86C9124FFF4}" sibTransId="{E9DEF88E-BF6B-438F-84CB-5EA7934FE752}"/>
    <dgm:cxn modelId="{ACEDAE35-6194-482F-AC47-C8C26AAC7963}" type="presOf" srcId="{78A33EC9-D644-476F-B6B1-4872C08CC44D}" destId="{D2968FDF-1FD2-40F1-9C0A-34BAEE1ED553}" srcOrd="0" destOrd="0" presId="urn:microsoft.com/office/officeart/2005/8/layout/venn3"/>
    <dgm:cxn modelId="{BF80273F-5E75-4B64-A70C-C3007E1DA441}" type="presOf" srcId="{6434FD90-E6B6-4C40-8442-AFCCAB920609}" destId="{36015FA0-1EB2-413D-8CF3-9D1972B2902E}" srcOrd="0" destOrd="0" presId="urn:microsoft.com/office/officeart/2005/8/layout/venn3"/>
    <dgm:cxn modelId="{8945184E-9448-4605-A1BC-F3309010BDED}" type="presOf" srcId="{29523346-6049-4F12-B419-71C949820C0B}" destId="{11ED5B19-764E-4980-BF72-62FB1EA12341}" srcOrd="0" destOrd="0" presId="urn:microsoft.com/office/officeart/2005/8/layout/venn3"/>
    <dgm:cxn modelId="{2A8EAC9B-1E90-4CD0-89F0-C5EA7EE2ABCE}" srcId="{29523346-6049-4F12-B419-71C949820C0B}" destId="{78A33EC9-D644-476F-B6B1-4872C08CC44D}" srcOrd="1" destOrd="0" parTransId="{8C13E28E-4B9C-401A-89F1-5BF808D6FDBA}" sibTransId="{AD5EE34B-11A1-4D23-A2BC-96BE4368A8F4}"/>
    <dgm:cxn modelId="{1BEDF4BA-BC8E-40B6-B7D5-A8ECAC3274A0}" srcId="{29523346-6049-4F12-B419-71C949820C0B}" destId="{5F2CAFC1-BC84-453C-A340-A8EE76C7B4CB}" srcOrd="3" destOrd="0" parTransId="{1345E942-E26C-40E9-A6A6-0A37B95021AC}" sibTransId="{3535585E-1DEE-4593-8F3C-F6DE077FD59A}"/>
    <dgm:cxn modelId="{FB5481CD-937A-495F-9601-425BB980A28A}" type="presOf" srcId="{94F24140-DB84-44B7-A4F9-BD77F6735D4F}" destId="{2F07AB04-76C7-4E6C-96E2-6747BF81FE8B}" srcOrd="0" destOrd="0" presId="urn:microsoft.com/office/officeart/2005/8/layout/venn3"/>
    <dgm:cxn modelId="{65D904D3-9AAA-4135-9A7F-8A6D825AB811}" type="presOf" srcId="{5F2CAFC1-BC84-453C-A340-A8EE76C7B4CB}" destId="{21D9CB7D-F95C-4832-A103-EFDCDF81E092}" srcOrd="0" destOrd="0" presId="urn:microsoft.com/office/officeart/2005/8/layout/venn3"/>
    <dgm:cxn modelId="{104856E0-BD48-4201-8420-FE848286F453}" srcId="{29523346-6049-4F12-B419-71C949820C0B}" destId="{6434FD90-E6B6-4C40-8442-AFCCAB920609}" srcOrd="0" destOrd="0" parTransId="{EBEBB8AE-8CFC-4490-A72A-8C7E1DC75B04}" sibTransId="{C24C51EE-8668-497B-BBC7-3234A61C0D27}"/>
    <dgm:cxn modelId="{9FA38201-26FA-4AAB-953E-772A2E3D1061}" type="presParOf" srcId="{11ED5B19-764E-4980-BF72-62FB1EA12341}" destId="{36015FA0-1EB2-413D-8CF3-9D1972B2902E}" srcOrd="0" destOrd="0" presId="urn:microsoft.com/office/officeart/2005/8/layout/venn3"/>
    <dgm:cxn modelId="{FE011445-A1CC-46C7-A210-DC5F6CBAC241}" type="presParOf" srcId="{11ED5B19-764E-4980-BF72-62FB1EA12341}" destId="{F315C1D3-FC5F-4C82-8B1B-9EBEA5B544F2}" srcOrd="1" destOrd="0" presId="urn:microsoft.com/office/officeart/2005/8/layout/venn3"/>
    <dgm:cxn modelId="{2B1C6FE7-5C9A-481A-AA87-E1E0863170BB}" type="presParOf" srcId="{11ED5B19-764E-4980-BF72-62FB1EA12341}" destId="{D2968FDF-1FD2-40F1-9C0A-34BAEE1ED553}" srcOrd="2" destOrd="0" presId="urn:microsoft.com/office/officeart/2005/8/layout/venn3"/>
    <dgm:cxn modelId="{48B4B6CC-7ED5-4BAD-B328-8F62A64E894F}" type="presParOf" srcId="{11ED5B19-764E-4980-BF72-62FB1EA12341}" destId="{8355EAFA-DD1A-4A8F-AF3B-5BD7F571BEBD}" srcOrd="3" destOrd="0" presId="urn:microsoft.com/office/officeart/2005/8/layout/venn3"/>
    <dgm:cxn modelId="{8F425D17-9274-4059-8CED-36DCACDA5D64}" type="presParOf" srcId="{11ED5B19-764E-4980-BF72-62FB1EA12341}" destId="{2F07AB04-76C7-4E6C-96E2-6747BF81FE8B}" srcOrd="4" destOrd="0" presId="urn:microsoft.com/office/officeart/2005/8/layout/venn3"/>
    <dgm:cxn modelId="{8A9A1C00-E723-4B33-9F40-D141FCA791E3}" type="presParOf" srcId="{11ED5B19-764E-4980-BF72-62FB1EA12341}" destId="{21FDA610-923A-4013-BB38-959BA74B1F21}" srcOrd="5" destOrd="0" presId="urn:microsoft.com/office/officeart/2005/8/layout/venn3"/>
    <dgm:cxn modelId="{84ACC68C-8ACF-4FA9-80ED-332CADDC7543}" type="presParOf" srcId="{11ED5B19-764E-4980-BF72-62FB1EA12341}" destId="{21D9CB7D-F95C-4832-A103-EFDCDF81E09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15FA0-1EB2-413D-8CF3-9D1972B2902E}">
      <dsp:nvSpPr>
        <dsp:cNvPr id="0" name=""/>
        <dsp:cNvSpPr/>
      </dsp:nvSpPr>
      <dsp:spPr>
        <a:xfrm>
          <a:off x="1843848" y="1968291"/>
          <a:ext cx="2873857" cy="28738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8158" tIns="40640" rIns="158158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kern="1200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rPr>
            <a:t>CORPO</a:t>
          </a:r>
          <a:endParaRPr lang="es-ES" sz="2900" kern="1200" dirty="0">
            <a:latin typeface="ADLaM Display" panose="020F0502020204030204" pitchFamily="2" charset="0"/>
            <a:ea typeface="ADLaM Display" panose="020F0502020204030204" pitchFamily="2" charset="0"/>
            <a:cs typeface="ADLaM Display" panose="020F0502020204030204" pitchFamily="2" charset="0"/>
          </a:endParaRPr>
        </a:p>
      </dsp:txBody>
      <dsp:txXfrm>
        <a:off x="2264715" y="2389158"/>
        <a:ext cx="2032123" cy="2032123"/>
      </dsp:txXfrm>
    </dsp:sp>
    <dsp:sp modelId="{D2968FDF-1FD2-40F1-9C0A-34BAEE1ED553}">
      <dsp:nvSpPr>
        <dsp:cNvPr id="0" name=""/>
        <dsp:cNvSpPr/>
      </dsp:nvSpPr>
      <dsp:spPr>
        <a:xfrm>
          <a:off x="3599832" y="772249"/>
          <a:ext cx="3168312" cy="2873857"/>
        </a:xfrm>
        <a:prstGeom prst="ellipse">
          <a:avLst/>
        </a:prstGeom>
        <a:solidFill>
          <a:schemeClr val="accent2">
            <a:alpha val="50000"/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8158" tIns="25400" rIns="158158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MOVIMENTO</a:t>
          </a:r>
          <a:endParaRPr lang="es-ES" sz="2000" kern="12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4063821" y="1193116"/>
        <a:ext cx="2240334" cy="2032123"/>
      </dsp:txXfrm>
    </dsp:sp>
    <dsp:sp modelId="{2F07AB04-76C7-4E6C-96E2-6747BF81FE8B}">
      <dsp:nvSpPr>
        <dsp:cNvPr id="0" name=""/>
        <dsp:cNvSpPr/>
      </dsp:nvSpPr>
      <dsp:spPr>
        <a:xfrm>
          <a:off x="6013154" y="1831812"/>
          <a:ext cx="2873857" cy="2873857"/>
        </a:xfrm>
        <a:prstGeom prst="ellipse">
          <a:avLst/>
        </a:prstGeom>
        <a:solidFill>
          <a:schemeClr val="accent2">
            <a:alpha val="50000"/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8158" tIns="35560" rIns="158158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EMOÇÕES</a:t>
          </a:r>
          <a:endParaRPr lang="es-ES" sz="2800" kern="12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6434021" y="2252679"/>
        <a:ext cx="2032123" cy="2032123"/>
      </dsp:txXfrm>
    </dsp:sp>
    <dsp:sp modelId="{21D9CB7D-F95C-4832-A103-EFDCDF81E092}">
      <dsp:nvSpPr>
        <dsp:cNvPr id="0" name=""/>
        <dsp:cNvSpPr/>
      </dsp:nvSpPr>
      <dsp:spPr>
        <a:xfrm>
          <a:off x="3823562" y="2899350"/>
          <a:ext cx="3149316" cy="2873857"/>
        </a:xfrm>
        <a:prstGeom prst="ellipse">
          <a:avLst/>
        </a:prstGeom>
        <a:solidFill>
          <a:schemeClr val="accent2">
            <a:alpha val="50000"/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8158" tIns="35560" rIns="158158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rPr>
            <a:t>COGNIÇÃO</a:t>
          </a:r>
          <a:endParaRPr lang="es-ES" sz="2300" kern="1200" dirty="0">
            <a:latin typeface="ADLaM Display" panose="02010000000000000000" pitchFamily="2" charset="0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4284769" y="3320217"/>
        <a:ext cx="2226902" cy="203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DF535-3D51-4F35-88CD-38B6130B162B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6C61-3708-42C2-9F1E-F87606E02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89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sca_esv=348adf5b6927ae42&amp;sxsrf=AE3TifMHIBHtxB3J0izm2fHHltA6wuFmcg%3A1758067109004&amp;q=Motricidade+Global&amp;sa=X&amp;ved=2ahUKEwjc6Zesvt6PAxUn-AIHHcwpJHUQxccNegQIXh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3" Type="http://schemas.openxmlformats.org/officeDocument/2006/relationships/hyperlink" Target="https://www.google.com/search?sca_esv=348adf5b6927ae42&amp;sxsrf=AE3TifMHIBHtxB3J0izm2fHHltA6wuFmcg%3A1758067109004&amp;q=Tonicidade&amp;sa=X&amp;ved=2ahUKEwjc6Zesvt6PAxUn-AIHHcwpJHUQxccNegQIJx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7" Type="http://schemas.openxmlformats.org/officeDocument/2006/relationships/hyperlink" Target="https://www.google.com/search?sca_esv=348adf5b6927ae42&amp;sxsrf=AE3TifMHIBHtxB3J0izm2fHHltA6wuFmcg%3A1758067109004&amp;q=Estrutura%C3%A7%C3%A3o+Espa%C3%A7o-Temporal&amp;sa=X&amp;ved=2ahUKEwjc6Zesvt6PAxUn-AIHHcwpJHUQxccNegQIXR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ogle.com/search?sca_esv=348adf5b6927ae42&amp;sxsrf=AE3TifMHIBHtxB3J0izm2fHHltA6wuFmcg%3A1758067109004&amp;q=No%C3%A7%C3%A3o+do+Corpo&amp;sa=X&amp;ved=2ahUKEwjc6Zesvt6PAxUn-AIHHcwpJHUQxccNegQIaR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5" Type="http://schemas.openxmlformats.org/officeDocument/2006/relationships/hyperlink" Target="https://www.google.com/search?sca_esv=348adf5b6927ae42&amp;sxsrf=AE3TifMHIBHtxB3J0izm2fHHltA6wuFmcg%3A1758067109004&amp;q=Lateralidade&amp;sa=X&amp;ved=2ahUKEwjc6Zesvt6PAxUn-AIHHcwpJHUQxccNegQIax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4" Type="http://schemas.openxmlformats.org/officeDocument/2006/relationships/hyperlink" Target="https://www.google.com/search?sca_esv=348adf5b6927ae42&amp;sxsrf=AE3TifMHIBHtxB3J0izm2fHHltA6wuFmcg%3A1758067109004&amp;q=Equil%C3%ADbrio&amp;sa=X&amp;ved=2ahUKEwjc6Zesvt6PAxUn-AIHHcwpJHUQxccNegQIVR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Relationship Id="rId9" Type="http://schemas.openxmlformats.org/officeDocument/2006/relationships/hyperlink" Target="https://www.google.com/search?sca_esv=348adf5b6927ae42&amp;sxsrf=AE3TifMHIBHtxB3J0izm2fHHltA6wuFmcg%3A1758067109004&amp;q=Motricidade+Fina&amp;sa=X&amp;ved=2ahUKEwjc6Zesvt6PAxUn-AIHHcwpJHUQxccNegQIahAB&amp;mstk=AUtExfB3jARB6mWbhBVOOQg1E0KBEneFytFBxfduYUknfcWrJzjXpaju8M0GboBh5CLpzYwXurU8urqN_UJn7RZ_nZwplRDUo4tYJucSXayJrA3kKI1HwSaxTDj31_oYabiuleATH_snlklRtzre7EsGa5JJXLcKCI06sYc36vntvwgou5JLRECHqhyeGnPsFg9SIohanUxY1pfyx1wrZ-cVNXD5MyWgcjNl5P1Sw56kx5ywrzXBHr_UPYQ0CWzttoU7rOitW5H-t13aNy1KXzBipehMND6rxTSUO0Cq_TG5EqqoPQ&amp;csui=3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74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D07D4-6D22-FE85-0975-85F1631DA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B3E87D2-1BC6-88A0-E814-CD638D15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E93B193-3BDB-FF7B-241F-1F8FE54AB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7 fatores psicomotores: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Tonicidade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Refere-se ao tônus muscular, a base para o movimento e o controle postural.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Equilíbrio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capacidade de manter o controle postural, tanto em estado estático (sem movimento) quanto dinâmico (em movimento).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Lateralidade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consciência e a preferência pelo uso de um lado do corpo (direito ou esquerdo), fundamental para a organização do espaço e da ação.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Noção do Corpo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consciência das partes do corpo e de como elas se relacionam entre si e com o ambiente.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Estruturação Espaço-Temporal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organização da informação recebida do ambiente e a compreensão das relações espaciais e temporais.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Motricidade Global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(ou Praxia Global):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controle dos grandes grupos musculares, necessário para atividades como andar, correr e saltar. 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Motricidade Fina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(ou Praxia Fina):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controle dos pequenos músculos, essencial para tarefas que exigem destreza e precisão, como escrever, pintar e abotoar. 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60C2E25-8A4D-7F10-E47D-ECC36C674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31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FC341-EADD-F8BD-CEE6-87D5E702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00DE73D-C586-7EE8-85F3-284D2D39E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5FB088A-8D18-321C-9CFE-46B263125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5F7A80E-BEB3-EA0D-88DE-06CAF7A56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54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1B060-0868-1D77-3676-8731EF105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55404CA-A57C-2192-D37E-89D7F659F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4613F4C-C555-C02B-7C2D-CBFA1F3C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FF35B30-C1D8-177B-6728-127A6C8B5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975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jogo psicomotor está dividido em três tipologias, que são: *</a:t>
            </a:r>
          </a:p>
          <a:p>
            <a:endParaRPr lang="pt-BR" dirty="0"/>
          </a:p>
          <a:p>
            <a:r>
              <a:rPr lang="pt-BR" dirty="0"/>
              <a:t> Jogo sensório-motor: este jogo desenvolve a difusão da criança em todas as fases do processo separação-individuação. A criança atinge o auge da expressividade motora, havendo uma explosão da atividade motora, entre o 2º e o 3º ano de vida. A criança alarga ainda o seu campo de ação, juntando todos os movimentos aprendidos no processo separação-individuação. Este jogo está ainda dividido em dois movimentos: o Movimento centrípeto: a criança dirige o movimento a si própria, de forma a provocar sensações cinestésicas e </a:t>
            </a:r>
            <a:r>
              <a:rPr lang="pt-BR" dirty="0" err="1"/>
              <a:t>propriocetivas</a:t>
            </a:r>
            <a:r>
              <a:rPr lang="pt-BR" dirty="0"/>
              <a:t>. Os mais comuns são: rolar, cair, balançar e tocar-se. o Movimento centrífugo: é o movimento que a criança dirige para o exterior, tornando mais evidente a sua tentativa de comunicar com tudo em seu redor. Os mais comuns são: deslocar-se, caminhar, correr, subir e tocar. * </a:t>
            </a:r>
          </a:p>
          <a:p>
            <a:endParaRPr lang="pt-BR" dirty="0"/>
          </a:p>
          <a:p>
            <a:r>
              <a:rPr lang="pt-BR" dirty="0"/>
              <a:t>Jogo simbólico: este jogo tem como objetivo conjugar duas dimensões: a realidade e o fantasma. Através do simbolismo, a criança enfrenta e elabora melhor as instâncias da sua vida psíquica, especialmente com aqueles que contribuíram no seu processo maturativo. Esta atribui o valor de um objeto não presente (significado), com qual teve uma relação afetiva e emocional, a um outro objeto presente (significante) que lhe lembre no todo ou em certa parte o objeto ausente. No período dos dois aos três anos, são desenvolvidos os processos de simbolização, a relação entre significado e significante é ampliada e é criada a “linguagem analógica do corpo”. As ligações mais características do simbolismo são: a sinonímia, a metáfora, a metonímia e a sinestesia. </a:t>
            </a:r>
          </a:p>
          <a:p>
            <a:endParaRPr lang="pt-BR" dirty="0"/>
          </a:p>
          <a:p>
            <a:r>
              <a:rPr lang="pt-BR" dirty="0"/>
              <a:t>* Jogo da socialização: a criança começa a comunicar com as outras crianças por volta dos 12 meses de idade, sendo, no entanto, aos 3 anos que esta se integra no grupo. Até esta idade, predomina na criança o egocentrismo e a sua principal forma de comunicação é através de monólogos, dirigindo a comunicação a uma pessoa com quem não consegue manter o diálogo, pois só se consegue ouvir a si mesma. A criança inicia o jogo de socialização compartilhando com as outras crianças o jogo simbólico e o jogo sensório-motor, embora neste momento não seja a ação e o resultado funcionais como tal, mas si a experiência realizada em conjunto. A criança continua a elaborar os seus fantasmas pessoais através do jogo sensório-motor e simbólico e utiliza ainda o modelo de comunicação que lhe é mais familiar para se aproximar do grupo. A entrada no grupo e a socialização são duas realidades psicomotoras muito importantes para as crianças.</a:t>
            </a:r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393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6958F-9A28-41F3-1575-930EFCE8E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14FA7A6-27F1-5539-F8A6-F973D16C5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27F2E0B-979C-3B8A-7A36-D64F2E7BD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Questões para debate</a:t>
            </a:r>
          </a:p>
          <a:p>
            <a:r>
              <a:rPr lang="pt-BR" b="1" dirty="0"/>
              <a:t>🔹 Relação corpo–emoção</a:t>
            </a:r>
          </a:p>
          <a:p>
            <a:r>
              <a:rPr lang="pt-BR" dirty="0"/>
              <a:t>De que forma a presença de um cão pode potenciar a dimensão relacional e afetiva na intervenção psicomotora?</a:t>
            </a:r>
          </a:p>
          <a:p>
            <a:r>
              <a:rPr lang="pt-BR" dirty="0"/>
              <a:t>O contacto com animais facilita a regulação emocional durante atividades psicomotoras? Porquê?</a:t>
            </a:r>
          </a:p>
          <a:p>
            <a:r>
              <a:rPr lang="pt-BR" b="1" dirty="0"/>
              <a:t>🔹 Motivação e aprendizagem</a:t>
            </a:r>
          </a:p>
          <a:p>
            <a:r>
              <a:rPr lang="pt-BR" dirty="0"/>
              <a:t>A terapia assistida com cães pode aumentar a motivação para a participação em atividades psicomotoras?</a:t>
            </a:r>
          </a:p>
          <a:p>
            <a:r>
              <a:rPr lang="pt-BR" dirty="0"/>
              <a:t>Será que a aprendizagem motora é mais eficaz quando associada ao vínculo com um animal?</a:t>
            </a:r>
          </a:p>
          <a:p>
            <a:r>
              <a:rPr lang="pt-BR" b="1" dirty="0"/>
              <a:t>🔹 Desenvolvimento infantil</a:t>
            </a:r>
          </a:p>
          <a:p>
            <a:r>
              <a:rPr lang="pt-BR" dirty="0"/>
              <a:t>Que contributos específicos a terapia assistida com cães pode trazer ao desenvolvimento psicomotor de crianças com dificuldades de aprendizagem?</a:t>
            </a:r>
          </a:p>
          <a:p>
            <a:r>
              <a:rPr lang="pt-BR" dirty="0"/>
              <a:t>Até que ponto o cão pode ser visto como um </a:t>
            </a:r>
            <a:r>
              <a:rPr lang="pt-BR" b="1" dirty="0"/>
              <a:t>mediador psicomotor</a:t>
            </a:r>
            <a:r>
              <a:rPr lang="pt-BR" dirty="0"/>
              <a:t>?</a:t>
            </a:r>
          </a:p>
          <a:p>
            <a:r>
              <a:rPr lang="pt-BR" b="1" dirty="0"/>
              <a:t>🔹 Inclusão e saúde mental</a:t>
            </a:r>
          </a:p>
          <a:p>
            <a:r>
              <a:rPr lang="pt-BR" dirty="0"/>
              <a:t>Como a integração de cães em sessões psicomotoras pode favorecer a inclusão de crianças com perturbações do espetro do autismo ou TDAH?</a:t>
            </a:r>
          </a:p>
          <a:p>
            <a:r>
              <a:rPr lang="pt-BR" dirty="0"/>
              <a:t>Que impacto pode ter na autoestima e confiança de pessoas com deficiência ou dificuldades motoras?</a:t>
            </a:r>
          </a:p>
          <a:p>
            <a:r>
              <a:rPr lang="pt-BR" b="1" dirty="0"/>
              <a:t>🔹 Limites e desafios</a:t>
            </a:r>
          </a:p>
          <a:p>
            <a:r>
              <a:rPr lang="pt-BR" dirty="0"/>
              <a:t>Quais os riscos ou limites éticos do uso de animais em contextos terapêuticos?</a:t>
            </a:r>
          </a:p>
          <a:p>
            <a:r>
              <a:rPr lang="pt-BR" dirty="0"/>
              <a:t>Como garantir o bem-estar do cão e do paciente durante a intervenção?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911F7AE-1367-7536-39B0-D9DA8EFE3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062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DC55-5535-6E80-9C72-787633B40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33D571C-58BD-C39D-AC2B-FC290EE1B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5AB1A6E-7EF3-2601-2E75-1AE4F1F53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Questões para debate</a:t>
            </a:r>
          </a:p>
          <a:p>
            <a:r>
              <a:rPr lang="pt-BR" b="1" dirty="0"/>
              <a:t>🔹 Relação corpo–emoção</a:t>
            </a:r>
          </a:p>
          <a:p>
            <a:r>
              <a:rPr lang="pt-BR" dirty="0"/>
              <a:t>De que forma a presença de um cão pode potenciar a dimensão relacional e afetiva na intervenção psicomotora?</a:t>
            </a:r>
          </a:p>
          <a:p>
            <a:r>
              <a:rPr lang="pt-BR" dirty="0"/>
              <a:t>O contacto com animais facilita a regulação emocional durante atividades psicomotoras? Porquê?</a:t>
            </a:r>
          </a:p>
          <a:p>
            <a:r>
              <a:rPr lang="pt-BR" b="1" dirty="0"/>
              <a:t>🔹 Motivação e aprendizagem</a:t>
            </a:r>
          </a:p>
          <a:p>
            <a:r>
              <a:rPr lang="pt-BR" dirty="0"/>
              <a:t>A terapia assistida com cães pode aumentar a motivação para a participação em atividades psicomotoras?</a:t>
            </a:r>
          </a:p>
          <a:p>
            <a:r>
              <a:rPr lang="pt-BR" dirty="0"/>
              <a:t>Será que a aprendizagem motora é mais eficaz quando associada ao vínculo com um animal?</a:t>
            </a:r>
          </a:p>
          <a:p>
            <a:r>
              <a:rPr lang="pt-BR" b="1" dirty="0"/>
              <a:t>🔹 Desenvolvimento infantil</a:t>
            </a:r>
          </a:p>
          <a:p>
            <a:r>
              <a:rPr lang="pt-BR" dirty="0"/>
              <a:t>Que contributos específicos a terapia assistida com cães pode trazer ao desenvolvimento psicomotor de crianças com dificuldades de aprendizagem?</a:t>
            </a:r>
          </a:p>
          <a:p>
            <a:r>
              <a:rPr lang="pt-BR" dirty="0"/>
              <a:t>Até que ponto o cão pode ser visto como um </a:t>
            </a:r>
            <a:r>
              <a:rPr lang="pt-BR" b="1" dirty="0"/>
              <a:t>mediador psicomotor</a:t>
            </a:r>
            <a:r>
              <a:rPr lang="pt-BR" dirty="0"/>
              <a:t>?</a:t>
            </a:r>
          </a:p>
          <a:p>
            <a:r>
              <a:rPr lang="pt-BR" b="1" dirty="0"/>
              <a:t>🔹 Inclusão e saúde mental</a:t>
            </a:r>
          </a:p>
          <a:p>
            <a:r>
              <a:rPr lang="pt-BR" dirty="0"/>
              <a:t>Como a integração de cães em sessões psicomotoras pode favorecer a inclusão de crianças com perturbações do espetro do autismo ou TDAH?</a:t>
            </a:r>
          </a:p>
          <a:p>
            <a:r>
              <a:rPr lang="pt-BR" dirty="0"/>
              <a:t>Que impacto pode ter na autoestima e confiança de pessoas com deficiência ou dificuldades motoras?</a:t>
            </a:r>
          </a:p>
          <a:p>
            <a:r>
              <a:rPr lang="pt-BR" b="1" dirty="0"/>
              <a:t>🔹 Limites e desafios</a:t>
            </a:r>
          </a:p>
          <a:p>
            <a:r>
              <a:rPr lang="pt-BR" dirty="0"/>
              <a:t>Quais os riscos ou limites éticos do uso de animais em contextos terapêuticos?</a:t>
            </a:r>
          </a:p>
          <a:p>
            <a:r>
              <a:rPr lang="pt-BR" dirty="0"/>
              <a:t>Como garantir o bem-estar do cão e do paciente durante a intervenção?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C73CB07-6BCA-BA5A-0C7B-9661B416F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968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D7F98-87DE-DA70-42A9-14ECA419D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29F3EC5-8FA5-7168-3FCF-1D39938B0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37577D6-4C7F-2CC6-EC3E-8BDC65267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9DC29D5-86B6-DF89-EC1F-35807DCC8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328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AFC0-F700-07AA-5415-F62BC1725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5AEE63F-3E70-B937-8CA8-85141E71F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A63C371F-B025-5D28-E710-5555FF9F4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Motivação elevada</a:t>
            </a:r>
            <a:r>
              <a:rPr lang="pt-BR" dirty="0"/>
              <a:t> → a presença do cão aumenta o interesse e o envolvimento nas atividades.</a:t>
            </a:r>
          </a:p>
          <a:p>
            <a:r>
              <a:rPr lang="pt-BR" b="1" dirty="0"/>
              <a:t>Mediador afetivo</a:t>
            </a:r>
            <a:r>
              <a:rPr lang="pt-BR" dirty="0"/>
              <a:t> → facilita a relação entre terapeuta e paciente, criando segurança emocional.</a:t>
            </a:r>
          </a:p>
          <a:p>
            <a:r>
              <a:rPr lang="pt-BR" b="1" dirty="0"/>
              <a:t>Estimulação motora</a:t>
            </a:r>
            <a:r>
              <a:rPr lang="pt-BR" dirty="0"/>
              <a:t> → correr, lançar bola, escovar ou passear o cão envolvem coordenação grossa e fina.</a:t>
            </a:r>
          </a:p>
          <a:p>
            <a:r>
              <a:rPr lang="pt-BR" b="1" dirty="0"/>
              <a:t>Regulação emocional</a:t>
            </a:r>
            <a:r>
              <a:rPr lang="pt-BR" dirty="0"/>
              <a:t> → o contacto com o cão ajuda a reduzir ansiedade, promover calma e bem-estar.</a:t>
            </a:r>
          </a:p>
          <a:p>
            <a:r>
              <a:rPr lang="pt-BR" b="1" dirty="0"/>
              <a:t>Inclusão social</a:t>
            </a:r>
            <a:r>
              <a:rPr lang="pt-BR" dirty="0"/>
              <a:t> → favorece interações em grupo e promove sentimentos de aceitação.</a:t>
            </a:r>
          </a:p>
          <a:p>
            <a:r>
              <a:rPr lang="pt-BR" b="1" dirty="0"/>
              <a:t>Desenvolvimento cognitivo</a:t>
            </a:r>
            <a:r>
              <a:rPr lang="pt-BR" dirty="0"/>
              <a:t> → atividades com o cão exigem planeamento, atenção, memória e linguagem.</a:t>
            </a:r>
          </a:p>
          <a:p>
            <a:r>
              <a:rPr lang="pt-BR" b="1" dirty="0"/>
              <a:t>Autoestima e autonomia</a:t>
            </a:r>
            <a:r>
              <a:rPr lang="pt-BR" dirty="0"/>
              <a:t> → cuidar do cão (dar ordens, alimentar, brincar) reforça a confiança da pessoa.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1561C3B-EF26-C4FE-44F6-68E218B56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82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71EF4-0FD5-28AD-21F2-E25BFEE26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4D114A9-7E11-1FBE-F199-74880A4DE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3C4B9C6-643E-297A-B9A6-8FFFEC008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Contras (desafios e limites)</a:t>
            </a:r>
          </a:p>
          <a:p>
            <a:r>
              <a:rPr lang="pt-BR" b="1" dirty="0"/>
              <a:t>Bem-estar animal</a:t>
            </a:r>
            <a:r>
              <a:rPr lang="pt-BR" dirty="0"/>
              <a:t> → risco de sobrecarga física e emocional para o cão se não houver cuidado adequado.</a:t>
            </a:r>
          </a:p>
          <a:p>
            <a:r>
              <a:rPr lang="pt-BR" b="1" dirty="0"/>
              <a:t>Questões de segurança</a:t>
            </a:r>
            <a:r>
              <a:rPr lang="pt-BR" dirty="0"/>
              <a:t> → alergias, medo, mordidas ou arranhões podem acontecer.</a:t>
            </a:r>
          </a:p>
          <a:p>
            <a:r>
              <a:rPr lang="pt-BR" b="1" dirty="0"/>
              <a:t>Limites éticos</a:t>
            </a:r>
            <a:r>
              <a:rPr lang="pt-BR" dirty="0"/>
              <a:t> → o cão não pode ser tratado como “ferramenta de trabalho”, mas como parceiro.</a:t>
            </a:r>
          </a:p>
          <a:p>
            <a:r>
              <a:rPr lang="pt-BR" b="1" dirty="0"/>
              <a:t>Necessidade de preparação</a:t>
            </a:r>
            <a:r>
              <a:rPr lang="pt-BR" dirty="0"/>
              <a:t> → exige formação específica do terapeuta e treino adequado do cão.</a:t>
            </a:r>
          </a:p>
          <a:p>
            <a:r>
              <a:rPr lang="pt-BR" b="1" dirty="0"/>
              <a:t>Restrições contextuais</a:t>
            </a:r>
            <a:r>
              <a:rPr lang="pt-BR" dirty="0"/>
              <a:t> → nem todos os espaços (escolas, hospitais, lares) permitem animais por motivos de higiene ou legislação.</a:t>
            </a:r>
          </a:p>
          <a:p>
            <a:r>
              <a:rPr lang="pt-BR" b="1" dirty="0"/>
              <a:t>Individualização</a:t>
            </a:r>
            <a:r>
              <a:rPr lang="pt-BR" dirty="0"/>
              <a:t> → nem todos os pacientes reagem positivamente a cães (fobias, traumas, crenças culturais).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8585618-3872-2C17-3FFF-104B1522D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3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68117-53A5-4713-1AB2-E8AC5DCB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AEB8E21E-B623-68D6-6677-6A368DD41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3B52DA6-492E-B335-1859-773CCCB8A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Questões para debate</a:t>
            </a:r>
          </a:p>
          <a:p>
            <a:r>
              <a:rPr lang="pt-BR" b="1" dirty="0"/>
              <a:t>🔹 Relação corpo–emoção</a:t>
            </a:r>
          </a:p>
          <a:p>
            <a:r>
              <a:rPr lang="pt-BR" dirty="0"/>
              <a:t>De que forma a presença de um cão pode potenciar a dimensão relacional e afetiva na intervenção psicomotora?</a:t>
            </a:r>
          </a:p>
          <a:p>
            <a:r>
              <a:rPr lang="pt-BR" dirty="0"/>
              <a:t>O contacto com animais facilita a regulação emocional durante atividades psicomotoras? Porquê?</a:t>
            </a:r>
          </a:p>
          <a:p>
            <a:r>
              <a:rPr lang="pt-BR" b="1" dirty="0"/>
              <a:t>🔹 Motivação e aprendizagem</a:t>
            </a:r>
          </a:p>
          <a:p>
            <a:r>
              <a:rPr lang="pt-BR" dirty="0"/>
              <a:t>A terapia assistida com cães pode aumentar a motivação para a participação em atividades psicomotoras?</a:t>
            </a:r>
          </a:p>
          <a:p>
            <a:r>
              <a:rPr lang="pt-BR" dirty="0"/>
              <a:t>Será que a aprendizagem motora é mais eficaz quando associada ao vínculo com um animal?</a:t>
            </a:r>
          </a:p>
          <a:p>
            <a:r>
              <a:rPr lang="pt-BR" b="1" dirty="0"/>
              <a:t>🔹 Desenvolvimento infantil</a:t>
            </a:r>
          </a:p>
          <a:p>
            <a:r>
              <a:rPr lang="pt-BR" dirty="0"/>
              <a:t>Que contributos específicos a terapia assistida com cães pode trazer ao desenvolvimento psicomotor de crianças com dificuldades de aprendizagem?</a:t>
            </a:r>
          </a:p>
          <a:p>
            <a:r>
              <a:rPr lang="pt-BR" dirty="0"/>
              <a:t>Até que ponto o cão pode ser visto como um </a:t>
            </a:r>
            <a:r>
              <a:rPr lang="pt-BR" b="1" dirty="0"/>
              <a:t>mediador psicomotor</a:t>
            </a:r>
            <a:r>
              <a:rPr lang="pt-BR" dirty="0"/>
              <a:t>?</a:t>
            </a:r>
          </a:p>
          <a:p>
            <a:r>
              <a:rPr lang="pt-BR" b="1" dirty="0"/>
              <a:t>🔹 Inclusão e saúde mental</a:t>
            </a:r>
          </a:p>
          <a:p>
            <a:r>
              <a:rPr lang="pt-BR" dirty="0"/>
              <a:t>Como a integração de cães em sessões psicomotoras pode favorecer a inclusão de crianças com perturbações do espetro do autismo ou TDAH?</a:t>
            </a:r>
          </a:p>
          <a:p>
            <a:r>
              <a:rPr lang="pt-BR" dirty="0"/>
              <a:t>Que impacto pode ter na autoestima e confiança de pessoas com deficiência ou dificuldades motoras?</a:t>
            </a:r>
          </a:p>
          <a:p>
            <a:r>
              <a:rPr lang="pt-BR" b="1" dirty="0"/>
              <a:t>🔹 Limites e desafios</a:t>
            </a:r>
          </a:p>
          <a:p>
            <a:r>
              <a:rPr lang="pt-BR" dirty="0"/>
              <a:t>Quais os riscos ou limites éticos do uso de animais em contextos terapêuticos?</a:t>
            </a:r>
          </a:p>
          <a:p>
            <a:r>
              <a:rPr lang="pt-BR" dirty="0"/>
              <a:t>Como garantir o bem-estar do cão e do paciente durante a intervenção?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1970979-2617-9162-93DD-E9A9719EE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63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8CB5-EB64-6700-857A-72BEA684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699A4D5-7CCB-8863-28FF-EF526D744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C30E94D-260F-D175-9FDD-E92347EEE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9E3835E-9883-EA6D-DF5B-21D204582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05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C6E3A-9DA2-EC61-4FC8-320979B5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799F17B-5749-7522-9C2A-14DE3C434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148B0CA-2B6F-99EE-75BB-FE35DC231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Estudo do desenvolvimento humano</a:t>
            </a:r>
          </a:p>
          <a:p>
            <a:r>
              <a:rPr lang="pt-PT" dirty="0"/>
              <a:t>Estudo do corpo</a:t>
            </a:r>
          </a:p>
          <a:p>
            <a:r>
              <a:rPr lang="pt-PT" dirty="0"/>
              <a:t>Do movimento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FC43E8E-CB0D-653A-356A-318D27CA0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32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F34D2-761B-988B-7955-4942BEBDB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8422B4C-69F2-3E3A-6F7B-9BF049C70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CBD60D1-6444-61EF-213F-F5A2B54B3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</a:t>
            </a:r>
            <a:r>
              <a:rPr lang="pt-BR" b="1" dirty="0"/>
              <a:t>psicomotricidade</a:t>
            </a:r>
            <a:r>
              <a:rPr lang="pt-BR" dirty="0"/>
              <a:t> é um campo de estudo e prática que integra as </a:t>
            </a:r>
            <a:r>
              <a:rPr lang="pt-BR" b="1" dirty="0"/>
              <a:t>relações entre o corpo, o movimento, as emoções e os processos cognitivos</a:t>
            </a:r>
            <a:r>
              <a:rPr lang="pt-BR" dirty="0"/>
              <a:t>. Ela entende que o desenvolvimento humano não é apenas motor ou apenas mental, mas sim um conjunto no qual o corpo é a base da aprendizagem, da comunicação e da construção da identidade.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7F70D9C-D21B-BDBF-01B1-F96D11BD4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12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269CB-1D69-2EDB-930A-3834ADFE9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B550EE4-BC36-1EFD-B561-E90481630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D20F743-4EEA-E88A-8B14-10E1E6BB1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</a:t>
            </a:r>
            <a:r>
              <a:rPr lang="pt-BR" b="1" dirty="0"/>
              <a:t>psicomotricidade</a:t>
            </a:r>
            <a:r>
              <a:rPr lang="pt-BR" dirty="0"/>
              <a:t> é um campo de estudo e prática que integra as </a:t>
            </a:r>
            <a:r>
              <a:rPr lang="pt-BR" b="1" dirty="0"/>
              <a:t>relações entre o corpo, o movimento, as emoções e os processos cognitivos</a:t>
            </a:r>
            <a:r>
              <a:rPr lang="pt-BR" dirty="0"/>
              <a:t>. Ela entende que o desenvolvimento humano não é apenas motor ou apenas mental, mas sim um conjunto no qual o corpo é a base da aprendizagem, da comunicação e da construção da identidade.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DDFF50-5208-067B-BBC2-2331B8C69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0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8E0F-6FD9-C6AA-5355-0EE7FDBD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83DF78B-EC32-FDA4-C36B-0BA25682B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E0A7F21-86C1-A3A7-31FC-61B8A83C1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Preventivo - apoio à gestação, promoção do desenvolvimento da criança, e promoção à qualidade de vida do idoso. 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Educativo - </a:t>
            </a:r>
            <a:r>
              <a:rPr lang="pt-BR" dirty="0"/>
              <a:t>estimulação do desenvolvimento psicomotor e do potencial de aprendizagem e </a:t>
            </a:r>
            <a:r>
              <a:rPr lang="pt-BR" dirty="0" err="1"/>
              <a:t>afectivo</a:t>
            </a:r>
            <a:r>
              <a:rPr lang="pt-BR" dirty="0"/>
              <a:t>-emocional. a psicomotricidade de cunho educa3vo deve estar des3nada a crianças em idade </a:t>
            </a:r>
            <a:r>
              <a:rPr lang="pt-BR" dirty="0" err="1"/>
              <a:t>préescolar</a:t>
            </a:r>
            <a:r>
              <a:rPr lang="pt-BR" dirty="0"/>
              <a:t> e escolar, permi3ndo uma rica vivência motora, simbólica e afec3va. </a:t>
            </a:r>
          </a:p>
          <a:p>
            <a:endParaRPr lang="pt-BR" dirty="0"/>
          </a:p>
          <a:p>
            <a:r>
              <a:rPr lang="pt-BR" dirty="0" err="1"/>
              <a:t>Reeducativo</a:t>
            </a:r>
            <a:r>
              <a:rPr lang="pt-BR" dirty="0"/>
              <a:t> ou Terapêutico → intervenção nos problemas do desenvolvimento, aprendizagem, ou emocionais. </a:t>
            </a:r>
          </a:p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854396A-ED74-C3A8-44BB-E6628FC24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Creches, jardins de infância, escolas básicas e secundárias.</a:t>
            </a:r>
          </a:p>
          <a:p>
            <a:r>
              <a:rPr lang="pt-BR" b="1" dirty="0"/>
              <a:t>Objetivo</a:t>
            </a:r>
            <a:r>
              <a:rPr lang="pt-BR" dirty="0"/>
              <a:t>: estimular o desenvolvimento infantil, apoiar aprendizagens (como leitura, escrita e matemática), trabalhar atenção, socialização e competências motoras.</a:t>
            </a:r>
          </a:p>
          <a:p>
            <a:r>
              <a:rPr lang="pt-BR" dirty="0"/>
              <a:t>Também atua na </a:t>
            </a:r>
            <a:r>
              <a:rPr lang="pt-BR" b="1" dirty="0"/>
              <a:t>educação especial</a:t>
            </a:r>
            <a:r>
              <a:rPr lang="pt-BR" dirty="0"/>
              <a:t>, apoiando alunos com dificuldades específicas.</a:t>
            </a:r>
          </a:p>
          <a:p>
            <a:r>
              <a:rPr lang="pt-BR" dirty="0"/>
              <a:t>Hospitais, clínicas, centros de reabilitação, consultórios privados.</a:t>
            </a:r>
          </a:p>
          <a:p>
            <a:r>
              <a:rPr lang="pt-BR" b="1" dirty="0"/>
              <a:t>Objetivo</a:t>
            </a:r>
            <a:r>
              <a:rPr lang="pt-BR" dirty="0"/>
              <a:t>: intervir em crianças, jovens, adultos ou idosos com perturbações do desenvolvimento, autismo, TDAH, dificuldades motoras, problemas emocionais ou comportamentais.</a:t>
            </a:r>
          </a:p>
          <a:p>
            <a:r>
              <a:rPr lang="pt-BR" dirty="0"/>
              <a:t>Trabalha muitas vezes em </a:t>
            </a:r>
            <a:r>
              <a:rPr lang="pt-BR" b="1" dirty="0"/>
              <a:t>equipa multidisciplinar</a:t>
            </a:r>
            <a:r>
              <a:rPr lang="pt-BR" dirty="0"/>
              <a:t> (psicólogos, terapeutas da fala, fisioterapeutas, psiquiatras, etc.).</a:t>
            </a:r>
          </a:p>
          <a:p>
            <a:r>
              <a:rPr lang="pt-BR" dirty="0"/>
              <a:t>PSS, lares, centros de dia, instituições de apoio a pessoas com deficiência ou exclusão social.</a:t>
            </a:r>
          </a:p>
          <a:p>
            <a:r>
              <a:rPr lang="pt-BR" b="1" dirty="0"/>
              <a:t>Objetivo</a:t>
            </a:r>
            <a:r>
              <a:rPr lang="pt-BR" dirty="0"/>
              <a:t>: promover bem-estar, autonomia, integração social e qualidade de vida.</a:t>
            </a:r>
          </a:p>
          <a:p>
            <a:r>
              <a:rPr lang="pt-BR" dirty="0"/>
              <a:t>Lares, centros de convívio, programas de envelhecimento ativo.</a:t>
            </a:r>
          </a:p>
          <a:p>
            <a:r>
              <a:rPr lang="pt-BR" b="1" dirty="0"/>
              <a:t>Objetivo</a:t>
            </a:r>
            <a:r>
              <a:rPr lang="pt-BR" dirty="0"/>
              <a:t>: prevenir declínio motor e cognitivo, estimular memória, coordenação e autoestima.</a:t>
            </a:r>
          </a:p>
          <a:p>
            <a:endParaRPr lang="pt-BR" dirty="0"/>
          </a:p>
          <a:p>
            <a:endParaRPr lang="pt-BR" dirty="0"/>
          </a:p>
          <a:p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57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Motor</a:t>
            </a:r>
            <a:r>
              <a:rPr lang="pt-BR" dirty="0"/>
              <a:t>: equilíbrio, coordenação, lateralidade, tônus muscular, noção de espaço e tempo.</a:t>
            </a:r>
          </a:p>
          <a:p>
            <a:r>
              <a:rPr lang="pt-BR" b="1" dirty="0"/>
              <a:t>Cognitivo</a:t>
            </a:r>
            <a:r>
              <a:rPr lang="pt-BR" dirty="0"/>
              <a:t>: atenção, memória, planejamento, organização das ações.</a:t>
            </a:r>
          </a:p>
          <a:p>
            <a:r>
              <a:rPr lang="pt-BR" b="1" dirty="0"/>
              <a:t>Afetivo-relacional</a:t>
            </a:r>
            <a:r>
              <a:rPr lang="pt-BR" dirty="0"/>
              <a:t>: autoestima, expressão emocional, vínculo com o outro.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Principais meios de intervenção:</a:t>
            </a:r>
          </a:p>
          <a:p>
            <a:r>
              <a:rPr lang="pt-BR" b="1" dirty="0"/>
              <a:t>O corpo em movimento</a:t>
            </a:r>
            <a:endParaRPr lang="pt-BR" dirty="0"/>
          </a:p>
          <a:p>
            <a:pPr lvl="1"/>
            <a:r>
              <a:rPr lang="pt-BR" dirty="0"/>
              <a:t>Jogos de correr, saltar, equilibrar, rolar, pular.</a:t>
            </a:r>
          </a:p>
          <a:p>
            <a:pPr lvl="1"/>
            <a:r>
              <a:rPr lang="pt-BR" dirty="0"/>
              <a:t>Favorecem coordenação, força, lateralidade, esquema corporal.</a:t>
            </a:r>
          </a:p>
          <a:p>
            <a:r>
              <a:rPr lang="pt-BR" b="1" dirty="0"/>
              <a:t>O jogo simbólico e expressivo</a:t>
            </a:r>
            <a:endParaRPr lang="pt-BR" dirty="0"/>
          </a:p>
          <a:p>
            <a:pPr lvl="1"/>
            <a:r>
              <a:rPr lang="pt-BR" dirty="0"/>
              <a:t>Brincadeiras de faz de conta, dramatizações, uso de fantasias.</a:t>
            </a:r>
          </a:p>
          <a:p>
            <a:pPr lvl="1"/>
            <a:r>
              <a:rPr lang="pt-BR" dirty="0"/>
              <a:t>Estimulam imaginação, linguagem, expressão de emoções.</a:t>
            </a:r>
          </a:p>
          <a:p>
            <a:r>
              <a:rPr lang="pt-BR" b="1" dirty="0"/>
              <a:t>O brincar livre e o lúdico</a:t>
            </a:r>
            <a:endParaRPr lang="pt-BR" dirty="0"/>
          </a:p>
          <a:p>
            <a:pPr lvl="1"/>
            <a:r>
              <a:rPr lang="pt-BR" dirty="0"/>
              <a:t>Espaço para a criança escolher suas ações.</a:t>
            </a:r>
          </a:p>
          <a:p>
            <a:pPr lvl="1"/>
            <a:r>
              <a:rPr lang="pt-BR" dirty="0"/>
              <a:t>Desenvolve autonomia, criatividade, relação com regras.</a:t>
            </a:r>
          </a:p>
          <a:p>
            <a:r>
              <a:rPr lang="pt-BR" b="1" dirty="0"/>
              <a:t>Atividades rítmicas e musicais</a:t>
            </a:r>
            <a:endParaRPr lang="pt-BR" dirty="0"/>
          </a:p>
          <a:p>
            <a:pPr lvl="1"/>
            <a:r>
              <a:rPr lang="pt-BR" dirty="0"/>
              <a:t>Dança, percussão corporal, uso de instrumentos.</a:t>
            </a:r>
          </a:p>
          <a:p>
            <a:pPr lvl="1"/>
            <a:r>
              <a:rPr lang="pt-BR" dirty="0"/>
              <a:t>Trabalham ritmo, atenção, coordenação e socialização.</a:t>
            </a:r>
          </a:p>
          <a:p>
            <a:r>
              <a:rPr lang="pt-BR" b="1" dirty="0"/>
              <a:t>Atividades gráficas e construtivas</a:t>
            </a:r>
            <a:endParaRPr lang="pt-BR" dirty="0"/>
          </a:p>
          <a:p>
            <a:pPr lvl="1"/>
            <a:r>
              <a:rPr lang="pt-BR" dirty="0"/>
              <a:t>Desenho, pintura, modelagem, montagem com blocos.</a:t>
            </a:r>
          </a:p>
          <a:p>
            <a:pPr lvl="1"/>
            <a:r>
              <a:rPr lang="pt-BR" dirty="0"/>
              <a:t>Estimulam motricidade fina, planejamento e organização espacial.</a:t>
            </a:r>
          </a:p>
          <a:p>
            <a:r>
              <a:rPr lang="pt-BR" b="1" dirty="0"/>
              <a:t>Relaxamento e consciência corporal</a:t>
            </a:r>
            <a:endParaRPr lang="pt-BR" dirty="0"/>
          </a:p>
          <a:p>
            <a:pPr lvl="1"/>
            <a:r>
              <a:rPr lang="pt-BR" dirty="0"/>
              <a:t>Exercícios de respiração, alongamento, massagem, jogos de percepção.</a:t>
            </a:r>
          </a:p>
          <a:p>
            <a:pPr lvl="1"/>
            <a:r>
              <a:rPr lang="pt-BR" dirty="0"/>
              <a:t>Promovem autocontrole, atenção e regulação emocional.</a:t>
            </a:r>
          </a:p>
          <a:p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478C-6A61-B8EE-24B2-1C48A5DA0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068EDDF-C460-BA0E-A348-E8B08F000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BCF2834-404E-66DA-9178-30C5C616F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CB0189D-1A8F-0022-3160-96E9D3881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56C61-3708-42C2-9F1E-F87606E02C1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24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D1E4F-EFF8-95C1-F0D0-F2E26F9BA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9619F0-B400-4D07-174B-D2F87E9A1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s-E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9A12800-945B-37CE-88C0-AC3F0CCB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36ED9EA-EC95-65F6-4C6A-D151BD2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6FBC8A-5AC1-B39A-4822-FCFFAAC1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87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26CDC-3202-F6A1-CAEB-C7EBA544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CEBD154-AFA0-B8E3-82F8-7E4E1C5E4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2D314BB-A8B4-D96C-177D-E2665855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CB2F95-8491-86E9-D867-3F6F8720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1D5B47B-203A-9321-1506-F35BD0F2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61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5AE8DE-1EEF-00A2-2BF9-321AE11A2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E265B-E8B7-CBAF-8779-D6CCDD6D0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5B3572C-702B-3709-57A9-5FDE0229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0BDD35E-E4D6-584A-1241-5863F934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66CAB7C-016D-DB4C-2233-930E7FB8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80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DD6E5-FD89-6AC8-144F-BA56D5E5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2C2EA54-8DAD-7A9B-67FF-421DE4447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607843-395C-873B-4F4B-8C7145C7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74F2086-33DE-9046-D3FA-CE880812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2DADD3-3817-9B1A-C84C-A66B2978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97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0CAF2-E070-97F9-FB14-D859E02A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77400FF-07D2-D476-85B4-F88367005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F59ABE-929B-18FF-0424-066BC7F9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F56490-2AEA-1567-389B-7C36872E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7D1F68D-229B-7370-643E-928CB1F0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24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245DE-8777-7732-04A9-07F76390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87B865E-80AA-E2C6-4D9E-F99FEA9E6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ACA5489-CF85-2E8C-85B6-15FFA8AE9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21FAC8D-7B65-E1F8-09C7-16A207FF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2A8A8EF-7CE6-74DF-BC31-750757D4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8EA05FD-C5AA-DBA6-9DB2-4D2BBA94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02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E47B3-E5DD-085B-B864-C335894D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A2F86F5-9152-0EFD-1A5D-F4295E193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830003B-68A4-D08D-9D9A-91D9BE629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492D63C-127D-7A82-8427-87E968E76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A07966CE-3F78-5C75-6661-5AC26B2C2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F98348C-BA21-B840-0822-D0ADC11C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2A149CE-9F73-6A07-F99A-32C24638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CD768D1-F089-356C-3E2C-F7AC24AE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95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50BE2-7968-F173-315A-BAC546D8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ADFFA52-6CF3-6DB6-6DF6-FE6FEBD3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7A13A01-3BE4-C320-FBBE-C5CFA46F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B9D3C28-3CBE-E9A6-0FEB-B384C3D9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40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3EB9AF8-63FD-F667-5A58-FDD40AD8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BA5995E-AA5A-CCAB-2A1C-56F4A2BB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A4F73DE-1166-5B3F-670A-31FD6794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77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F2F90-E20C-B76F-DC70-9881B6A7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3C4CB1-2B68-F99E-923F-188D40DD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40A7B6A-0202-DCD7-D2C4-300CDF9B0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510AD1F-B586-DB9E-43B0-B43DA8590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8B5EAAC-FA1B-766C-AB4B-6926A6F3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19358C6-02C2-421C-864A-63B93B06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0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13FC3-AC05-1827-BABC-C969AFE0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E927378-0785-B26A-A728-A19188517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846455C-9498-6F74-55A2-D9B4041F6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22ECEA6-4535-BF20-E73A-43D2837E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E7A05D8-2AA2-9A5A-7BB9-2474AADE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1C33D41-F83A-867F-3878-1BDF15D0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4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xhere.com/pt/photo/965915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3000"/>
                    </a14:imgEffect>
                    <a14:imgEffect>
                      <a14:brightnessContrast bright="-60000" contrast="-5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F1F89C45-79E2-B52C-DE09-942F97AB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B5FCEA2-178D-9723-3E70-DE3E40502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1BFCB9-F489-CDB3-32CF-F4B1DD5B1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6A1F2-D0E9-4876-BEB2-B3DEE2A703E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CE630C8-03D6-EA3F-0DAD-C23FEACBA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9993AC-3E10-96E2-2B7F-CBCB9624B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85720-2805-40BC-8489-B4491E7216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01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57449-3126-819E-5EDB-8D22A8097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008" y="2479222"/>
            <a:ext cx="5110306" cy="3098061"/>
          </a:xfrm>
          <a:solidFill>
            <a:schemeClr val="bg1">
              <a:alpha val="45000"/>
            </a:schemeClr>
          </a:solidFill>
        </p:spPr>
        <p:txBody>
          <a:bodyPr anchor="b">
            <a:normAutofit fontScale="90000"/>
          </a:bodyPr>
          <a:lstStyle/>
          <a:p>
            <a:pPr algn="l"/>
            <a:r>
              <a:rPr lang="pt-PT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Modulo 9 </a:t>
            </a:r>
            <a:br>
              <a:rPr lang="pt-PT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e Atividades Práticas </a:t>
            </a:r>
            <a:br>
              <a:rPr lang="pt-PT" sz="44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s-ES" sz="4400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4BA1829-7ED1-959F-AE17-B6BF1DEF33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117113" y="6063946"/>
            <a:ext cx="4968792" cy="4471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t-PT" altLang="es-ES" sz="18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Formação-intervenções assistidas com cães</a:t>
            </a: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F429D0DC-FF3F-A725-AAE2-C2FAB31FB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56" y="-21772"/>
            <a:ext cx="1807029" cy="1807029"/>
          </a:xfrm>
          <a:prstGeom prst="rect">
            <a:avLst/>
          </a:prstGeom>
          <a:noFill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FF2E5FF-0EDB-607A-03D0-C0D0AA82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582" y="6410329"/>
            <a:ext cx="4393278" cy="12444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es-E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Psicomotricista Raquel Manta</a:t>
            </a:r>
          </a:p>
        </p:txBody>
      </p:sp>
    </p:spTree>
    <p:extLst>
      <p:ext uri="{BB962C8B-B14F-4D97-AF65-F5344CB8AC3E}">
        <p14:creationId xmlns:p14="http://schemas.microsoft.com/office/powerpoint/2010/main" val="219738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E478-CC20-8DFB-9670-1D34CA0F4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F141681-C8A5-9EA3-C2A9-65763CF5AA02}"/>
              </a:ext>
            </a:extLst>
          </p:cNvPr>
          <p:cNvSpPr txBox="1">
            <a:spLocks/>
          </p:cNvSpPr>
          <p:nvPr/>
        </p:nvSpPr>
        <p:spPr>
          <a:xfrm>
            <a:off x="3185046" y="2294554"/>
            <a:ext cx="5821908" cy="226889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9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Intervalo</a:t>
            </a:r>
            <a:endParaRPr lang="es-ES" sz="9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D60F07C1-8C30-3AEA-C4B7-83FE8628C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1169" y="120023"/>
            <a:ext cx="947058" cy="947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99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16E98-171E-C8DE-9C75-8823B1DA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E2E1C-2A7A-D43B-8FC6-BA94F92A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6"/>
            <a:ext cx="9124667" cy="1136128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Fatores psicomotores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7B802426-3D6F-E65C-F3EE-BE897A4D0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C56B6B-3EED-A117-BA87-B9AA5D1B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86" y="1748054"/>
            <a:ext cx="6277610" cy="45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4C4D4-97EE-43DD-E567-DE24741A4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637AA4E-39DA-D84B-9559-BE0FFE2DF36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8428630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Mediadores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AAA400BA-83A8-E15A-F678-E56872672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8D897B-0A9C-5E06-D295-C8F5BAE9BE29}"/>
              </a:ext>
            </a:extLst>
          </p:cNvPr>
          <p:cNvSpPr txBox="1">
            <a:spLocks/>
          </p:cNvSpPr>
          <p:nvPr/>
        </p:nvSpPr>
        <p:spPr>
          <a:xfrm>
            <a:off x="1158191" y="2278610"/>
            <a:ext cx="10196746" cy="217056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Os mediadores psicomotores podem ser </a:t>
            </a:r>
            <a:r>
              <a:rPr lang="pt-BR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materiais, relacionais ou expressivos</a:t>
            </a:r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e são escolhidos conforme os objetivos da intervenção</a:t>
            </a:r>
            <a:r>
              <a:rPr lang="pt-BR" sz="3600" dirty="0"/>
              <a:t>.</a:t>
            </a:r>
            <a:endParaRPr lang="pt-BR" sz="3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1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F9E7-6B87-4A98-C909-B7FA3E5F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EAA1411-AB94-8011-0096-E4981F2DCF1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8428630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Mediadores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7223E848-A8FD-0079-2341-899550EB6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4B4F6F-F373-3CD6-140B-966B1C48CF97}"/>
              </a:ext>
            </a:extLst>
          </p:cNvPr>
          <p:cNvSpPr txBox="1">
            <a:spLocks/>
          </p:cNvSpPr>
          <p:nvPr/>
        </p:nvSpPr>
        <p:spPr>
          <a:xfrm>
            <a:off x="2823217" y="4618603"/>
            <a:ext cx="2417522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Música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6C44A4A-2E1D-6477-83D5-D900E6E30161}"/>
              </a:ext>
            </a:extLst>
          </p:cNvPr>
          <p:cNvSpPr txBox="1">
            <a:spLocks/>
          </p:cNvSpPr>
          <p:nvPr/>
        </p:nvSpPr>
        <p:spPr>
          <a:xfrm>
            <a:off x="2823217" y="3429000"/>
            <a:ext cx="2417522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Água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31EA8BB-6E50-18CA-58A9-57787681A9E6}"/>
              </a:ext>
            </a:extLst>
          </p:cNvPr>
          <p:cNvSpPr txBox="1">
            <a:spLocks/>
          </p:cNvSpPr>
          <p:nvPr/>
        </p:nvSpPr>
        <p:spPr>
          <a:xfrm>
            <a:off x="2823217" y="2239397"/>
            <a:ext cx="2417522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Animais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E9334CE-B1B8-7FD1-EEAD-4EC407A1CFA2}"/>
              </a:ext>
            </a:extLst>
          </p:cNvPr>
          <p:cNvSpPr txBox="1">
            <a:spLocks/>
          </p:cNvSpPr>
          <p:nvPr/>
        </p:nvSpPr>
        <p:spPr>
          <a:xfrm>
            <a:off x="7408665" y="2192859"/>
            <a:ext cx="2417522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Jogo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629C699-185A-5BB9-A7D2-AEE7CF4C8A74}"/>
              </a:ext>
            </a:extLst>
          </p:cNvPr>
          <p:cNvSpPr txBox="1">
            <a:spLocks/>
          </p:cNvSpPr>
          <p:nvPr/>
        </p:nvSpPr>
        <p:spPr>
          <a:xfrm>
            <a:off x="7408666" y="3405731"/>
            <a:ext cx="2417521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Dança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19F4B2-F27B-18EE-FB3A-47F77C8661C2}"/>
              </a:ext>
            </a:extLst>
          </p:cNvPr>
          <p:cNvSpPr txBox="1">
            <a:spLocks/>
          </p:cNvSpPr>
          <p:nvPr/>
        </p:nvSpPr>
        <p:spPr>
          <a:xfrm>
            <a:off x="7408665" y="4618603"/>
            <a:ext cx="2417521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Teatro</a:t>
            </a:r>
          </a:p>
        </p:txBody>
      </p:sp>
    </p:spTree>
    <p:extLst>
      <p:ext uri="{BB962C8B-B14F-4D97-AF65-F5344CB8AC3E}">
        <p14:creationId xmlns:p14="http://schemas.microsoft.com/office/powerpoint/2010/main" val="365644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A4CEDA7-4AD5-A7AC-7858-D555ECF64F7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8428630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</a:t>
            </a:r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– Jogo psicomotor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3765962E-D643-5129-641C-76FE11AB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3060" y="120023"/>
            <a:ext cx="947058" cy="947058"/>
          </a:xfrm>
          <a:prstGeom prst="rect">
            <a:avLst/>
          </a:prstGeom>
          <a:noFill/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4072CFC-D409-E97E-7291-C81AE5CA37DB}"/>
              </a:ext>
            </a:extLst>
          </p:cNvPr>
          <p:cNvSpPr txBox="1">
            <a:spLocks/>
          </p:cNvSpPr>
          <p:nvPr/>
        </p:nvSpPr>
        <p:spPr>
          <a:xfrm>
            <a:off x="947145" y="1763216"/>
            <a:ext cx="3376226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PT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Sensório-motor</a:t>
            </a:r>
            <a:endParaRPr lang="pt-BR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0FDBAFB-CD26-B20E-84DA-A612C308E7D3}"/>
              </a:ext>
            </a:extLst>
          </p:cNvPr>
          <p:cNvSpPr txBox="1">
            <a:spLocks/>
          </p:cNvSpPr>
          <p:nvPr/>
        </p:nvSpPr>
        <p:spPr>
          <a:xfrm>
            <a:off x="947145" y="3070241"/>
            <a:ext cx="2908841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E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Simbólico</a:t>
            </a:r>
            <a:endParaRPr lang="pt-BR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7EF4675-EBEA-F7B7-0A10-342693304267}"/>
              </a:ext>
            </a:extLst>
          </p:cNvPr>
          <p:cNvSpPr txBox="1">
            <a:spLocks/>
          </p:cNvSpPr>
          <p:nvPr/>
        </p:nvSpPr>
        <p:spPr>
          <a:xfrm>
            <a:off x="947145" y="4409047"/>
            <a:ext cx="2908841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E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Socialização</a:t>
            </a:r>
            <a:endParaRPr lang="pt-BR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0" name="Imagem 9" descr="Uma imagem com interior, parede, Pavimento, Equilíbrio&#10;&#10;Os conteúdos gerados por IA podem estar incorretos.">
            <a:extLst>
              <a:ext uri="{FF2B5EF4-FFF2-40B4-BE49-F238E27FC236}">
                <a16:creationId xmlns:a16="http://schemas.microsoft.com/office/drawing/2014/main" id="{2011275A-E1B8-9424-9C32-272FF9F1C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9" t="7562" r="3764" b="5325"/>
          <a:stretch>
            <a:fillRect/>
          </a:stretch>
        </p:blipFill>
        <p:spPr>
          <a:xfrm>
            <a:off x="4466672" y="1338301"/>
            <a:ext cx="1929096" cy="3070746"/>
          </a:xfrm>
          <a:prstGeom prst="rect">
            <a:avLst/>
          </a:prstGeom>
        </p:spPr>
      </p:pic>
      <p:pic>
        <p:nvPicPr>
          <p:cNvPr id="12" name="Imagem 11" descr="Uma imagem com vestuário, pessoa, Cara humana, criança pequena&#10;&#10;Os conteúdos gerados por IA podem estar incorretos.">
            <a:extLst>
              <a:ext uri="{FF2B5EF4-FFF2-40B4-BE49-F238E27FC236}">
                <a16:creationId xmlns:a16="http://schemas.microsoft.com/office/drawing/2014/main" id="{E5D5FF80-D100-A0E9-1709-154F8AF3A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89" y="4163412"/>
            <a:ext cx="2844800" cy="2692400"/>
          </a:xfrm>
          <a:prstGeom prst="rect">
            <a:avLst/>
          </a:prstGeom>
        </p:spPr>
      </p:pic>
      <p:pic>
        <p:nvPicPr>
          <p:cNvPr id="14" name="Imagem 13" descr="Uma imagem com criança pequena, vestuário, Cara humana, pessoa&#10;&#10;Os conteúdos gerados por IA podem estar incorretos.">
            <a:extLst>
              <a:ext uri="{FF2B5EF4-FFF2-40B4-BE49-F238E27FC236}">
                <a16:creationId xmlns:a16="http://schemas.microsoft.com/office/drawing/2014/main" id="{835EF713-4925-6424-82BD-CB01EE9EA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02" y="2480733"/>
            <a:ext cx="2077186" cy="31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DA9D-8CC0-750D-76E8-CDEE5907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CC8E4BA-F7CB-031C-B13B-540157F68DB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D9720A7B-0373-409B-D32E-6FFCB4BAE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54128F3-0AC9-E880-E45D-52B2EEE01987}"/>
              </a:ext>
            </a:extLst>
          </p:cNvPr>
          <p:cNvSpPr txBox="1">
            <a:spLocks/>
          </p:cNvSpPr>
          <p:nvPr/>
        </p:nvSpPr>
        <p:spPr>
          <a:xfrm>
            <a:off x="947144" y="17632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Até que ponto o cão pode ser visto como um </a:t>
            </a:r>
            <a:r>
              <a:rPr lang="pt-BR" sz="3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mediador psicomotor</a:t>
            </a:r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0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7E06-DD9A-214F-2FC6-5ACDFFE8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5D3F3ED-3E24-270A-8683-39AC9781967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2A6181E3-52E6-5144-1382-8FA9C6A0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937EA2B-3526-D6A1-22F8-E5D8ECB29552}"/>
              </a:ext>
            </a:extLst>
          </p:cNvPr>
          <p:cNvSpPr txBox="1">
            <a:spLocks/>
          </p:cNvSpPr>
          <p:nvPr/>
        </p:nvSpPr>
        <p:spPr>
          <a:xfrm>
            <a:off x="947144" y="17632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Até que ponto o cão pode ser visto como um </a:t>
            </a:r>
            <a:r>
              <a:rPr lang="pt-BR" sz="3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mediador psicomotor</a:t>
            </a:r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23A5E40-6F65-1640-9D32-21D775CB8B20}"/>
              </a:ext>
            </a:extLst>
          </p:cNvPr>
          <p:cNvSpPr txBox="1">
            <a:spLocks/>
          </p:cNvSpPr>
          <p:nvPr/>
        </p:nvSpPr>
        <p:spPr>
          <a:xfrm>
            <a:off x="1014933" y="4099258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 cão é visto como mediador psicomotor do ponto de vista que vai trazer vantagens a níveis de relação e vinculo, sensoriais, motores e cognitivos</a:t>
            </a:r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845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F5194-32E9-B760-386B-5B5B45BA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1AF56A5-9F91-2566-3A70-908F6613427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F81A3BCA-D649-5F0F-A732-932321F61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9242B5A-260A-1D80-C077-9FCD3D3A9193}"/>
              </a:ext>
            </a:extLst>
          </p:cNvPr>
          <p:cNvSpPr txBox="1">
            <a:spLocks/>
          </p:cNvSpPr>
          <p:nvPr/>
        </p:nvSpPr>
        <p:spPr>
          <a:xfrm>
            <a:off x="947144" y="17632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 impacto pode ter na autoestima e confiança de pessoas com deficiência ou dificuldades motoras?</a:t>
            </a:r>
          </a:p>
        </p:txBody>
      </p:sp>
    </p:spTree>
    <p:extLst>
      <p:ext uri="{BB962C8B-B14F-4D97-AF65-F5344CB8AC3E}">
        <p14:creationId xmlns:p14="http://schemas.microsoft.com/office/powerpoint/2010/main" val="212868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64BB-CA80-5833-71E4-CD9353D0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A1966F-B4C3-AF3D-03B6-9968587A775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69A720FD-0A6A-F5CF-E0B2-B5795184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AE112FD-C040-0F14-DDF7-F41C08254868}"/>
              </a:ext>
            </a:extLst>
          </p:cNvPr>
          <p:cNvSpPr txBox="1">
            <a:spLocks/>
          </p:cNvSpPr>
          <p:nvPr/>
        </p:nvSpPr>
        <p:spPr>
          <a:xfrm>
            <a:off x="947144" y="17632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 impacto pode ter na autoestima e confiança de pessoas com deficiência ou dificuldades motoras?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D4888D-3486-0199-4F32-A4FBDE7499C4}"/>
              </a:ext>
            </a:extLst>
          </p:cNvPr>
          <p:cNvSpPr txBox="1">
            <a:spLocks/>
          </p:cNvSpPr>
          <p:nvPr/>
        </p:nvSpPr>
        <p:spPr>
          <a:xfrm>
            <a:off x="947144" y="37444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Cuidar do cão (dar ordens, alimentar, brincar) reforça a confiança da pessoa.</a:t>
            </a:r>
          </a:p>
        </p:txBody>
      </p:sp>
    </p:spTree>
    <p:extLst>
      <p:ext uri="{BB962C8B-B14F-4D97-AF65-F5344CB8AC3E}">
        <p14:creationId xmlns:p14="http://schemas.microsoft.com/office/powerpoint/2010/main" val="304839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F2ABC-8DD2-C995-9990-C2F0D5E4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AB207B7-5AEB-ED09-F0CE-4C3304A7E39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4DDB5629-B480-5BCE-0B91-935069CC7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324138E-0475-DEA1-F3FA-0386EB3F6FEF}"/>
              </a:ext>
            </a:extLst>
          </p:cNvPr>
          <p:cNvSpPr txBox="1">
            <a:spLocks/>
          </p:cNvSpPr>
          <p:nvPr/>
        </p:nvSpPr>
        <p:spPr>
          <a:xfrm>
            <a:off x="947144" y="1763216"/>
            <a:ext cx="101621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 garantir o bem-estar do cão e do paciente durante a intervenção?</a:t>
            </a:r>
          </a:p>
        </p:txBody>
      </p:sp>
    </p:spTree>
    <p:extLst>
      <p:ext uri="{BB962C8B-B14F-4D97-AF65-F5344CB8AC3E}">
        <p14:creationId xmlns:p14="http://schemas.microsoft.com/office/powerpoint/2010/main" val="58855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A42A487-1D30-AAA9-055A-EE6DC6B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664355" cy="134084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pt-P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</a:t>
            </a:r>
            <a:r>
              <a:rPr lang="pt-PT" dirty="0"/>
              <a:t> </a:t>
            </a:r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História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EFAEA63F-C21A-831C-7303-E1E464653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0544038-3F59-4ACE-0876-82DA5008688B}"/>
              </a:ext>
            </a:extLst>
          </p:cNvPr>
          <p:cNvSpPr txBox="1">
            <a:spLocks/>
          </p:cNvSpPr>
          <p:nvPr/>
        </p:nvSpPr>
        <p:spPr>
          <a:xfrm>
            <a:off x="740960" y="2419065"/>
            <a:ext cx="10803340" cy="156608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psicomotricidade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nasceu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ligada à medicina e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neurologia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estudando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como o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cérebro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influencia o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movimento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Ernest Dupré 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neurologista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francês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foi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um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dos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primeiros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usar o termo “psicomotricidade”,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defendendo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ligação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entre </a:t>
            </a:r>
            <a:r>
              <a:rPr lang="es-ES" altLang="es-ES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corpo</a:t>
            </a:r>
            <a:r>
              <a:rPr lang="es-ES" altLang="es-E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e mente.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31F1E9B-DC24-FA67-A163-5E2EB4C809AB}"/>
              </a:ext>
            </a:extLst>
          </p:cNvPr>
          <p:cNvSpPr txBox="1">
            <a:spLocks/>
          </p:cNvSpPr>
          <p:nvPr/>
        </p:nvSpPr>
        <p:spPr>
          <a:xfrm>
            <a:off x="740960" y="4438935"/>
            <a:ext cx="10803340" cy="156608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Mais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tarde </a:t>
            </a:r>
            <a:r>
              <a:rPr lang="es-ES" altLang="es-ES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Jean Piaget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mostrou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o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movimento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é fundamental no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desenvolvimento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cognitivo da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criança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corpo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passa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ser visto como base da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aprendizagem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não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só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da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motricidade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26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3640-3317-2FCB-79E2-FB527C82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DA4F50-8657-C193-1243-1655F252C68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779758" cy="80858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Terapia assistida por animais                        (cães)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DEEE6049-8E7F-EB65-3306-6219D3CB8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4942" y="79080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7E9D137-6787-ED92-0BFC-BB7090255F70}"/>
              </a:ext>
            </a:extLst>
          </p:cNvPr>
          <p:cNvSpPr txBox="1">
            <a:spLocks/>
          </p:cNvSpPr>
          <p:nvPr/>
        </p:nvSpPr>
        <p:spPr>
          <a:xfrm>
            <a:off x="579223" y="3050655"/>
            <a:ext cx="5148856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Planeamento de sessões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19103C-FFDE-08D4-F367-A1F7C97B6292}"/>
              </a:ext>
            </a:extLst>
          </p:cNvPr>
          <p:cNvSpPr txBox="1">
            <a:spLocks/>
          </p:cNvSpPr>
          <p:nvPr/>
        </p:nvSpPr>
        <p:spPr>
          <a:xfrm>
            <a:off x="3762741" y="1315116"/>
            <a:ext cx="4666517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Temas próxima sessão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3DF13E2-1C95-4C25-BC83-532BD082E0FC}"/>
              </a:ext>
            </a:extLst>
          </p:cNvPr>
          <p:cNvSpPr txBox="1">
            <a:spLocks/>
          </p:cNvSpPr>
          <p:nvPr/>
        </p:nvSpPr>
        <p:spPr>
          <a:xfrm>
            <a:off x="6636954" y="3050655"/>
            <a:ext cx="44168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Objetivos de sessões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950FA-86A5-A40F-70DE-0A44C6722DB9}"/>
              </a:ext>
            </a:extLst>
          </p:cNvPr>
          <p:cNvSpPr txBox="1">
            <a:spLocks/>
          </p:cNvSpPr>
          <p:nvPr/>
        </p:nvSpPr>
        <p:spPr>
          <a:xfrm>
            <a:off x="3887582" y="4916414"/>
            <a:ext cx="4416833" cy="12529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Exemplos de sessões</a:t>
            </a:r>
          </a:p>
        </p:txBody>
      </p:sp>
    </p:spTree>
    <p:extLst>
      <p:ext uri="{BB962C8B-B14F-4D97-AF65-F5344CB8AC3E}">
        <p14:creationId xmlns:p14="http://schemas.microsoft.com/office/powerpoint/2010/main" val="222554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5E8F6-C388-92DA-7D8F-775962F39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87C5F30-E379-5189-92A6-4C4C1035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664355" cy="134084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pt-P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</a:t>
            </a:r>
            <a:r>
              <a:rPr lang="pt-PT" dirty="0"/>
              <a:t> </a:t>
            </a:r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História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ADA6D9A3-05D9-E198-CFE1-9DB28065A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85BA7FC-8498-37C0-4EA7-0C1C4F5B2262}"/>
              </a:ext>
            </a:extLst>
          </p:cNvPr>
          <p:cNvSpPr txBox="1">
            <a:spLocks/>
          </p:cNvSpPr>
          <p:nvPr/>
        </p:nvSpPr>
        <p:spPr>
          <a:xfrm>
            <a:off x="694330" y="2675009"/>
            <a:ext cx="10803340" cy="75399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Julian de </a:t>
            </a:r>
            <a:r>
              <a:rPr lang="pt-BR" sz="2400" b="1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Ajuriaguerra</a:t>
            </a:r>
            <a:r>
              <a:rPr lang="pt-B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(neuropsiquiatra e psicólogo) contribuiu muito ao integrar corpo, emoção e cognição.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A358C10-001B-08E3-ED6F-167CF53C1AA2}"/>
              </a:ext>
            </a:extLst>
          </p:cNvPr>
          <p:cNvSpPr txBox="1">
            <a:spLocks/>
          </p:cNvSpPr>
          <p:nvPr/>
        </p:nvSpPr>
        <p:spPr>
          <a:xfrm>
            <a:off x="694330" y="3868275"/>
            <a:ext cx="10803340" cy="156608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prática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psicomotora em Portugal aparece por volta do ano de </a:t>
            </a:r>
            <a:r>
              <a:rPr lang="es-ES" altLang="es-ES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1980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temos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como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um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nome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grande destaque </a:t>
            </a:r>
            <a:r>
              <a:rPr lang="es-ES" altLang="es-ES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João Costa 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 o enfoque da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sua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profissão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é o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estudo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da psicomotricidade relacional e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saúde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mental em </a:t>
            </a:r>
            <a:r>
              <a:rPr lang="es-ES" altLang="es-ES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crianças</a:t>
            </a:r>
            <a:r>
              <a:rPr lang="es-ES" altLang="es-E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01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45A9D-8C27-CCDF-50E2-E45D01526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B798837-7084-D129-E61A-59C060CF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664355" cy="134084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pt-P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</a:t>
            </a:r>
            <a:r>
              <a:rPr lang="pt-PT" dirty="0"/>
              <a:t> </a:t>
            </a:r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O que é?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EF01DAAB-9F85-E53E-1619-309D8168C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8DF4F4B7-6C34-5C10-E6B9-4A5CA88FF360}"/>
              </a:ext>
            </a:extLst>
          </p:cNvPr>
          <p:cNvSpPr txBox="1">
            <a:spLocks/>
          </p:cNvSpPr>
          <p:nvPr/>
        </p:nvSpPr>
        <p:spPr>
          <a:xfrm>
            <a:off x="740960" y="2302050"/>
            <a:ext cx="10803340" cy="112695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Campo transdisciplinar que estuda e investiga as relações e as influências recíprocas e sistémicas entre o psiquismo e a motricidade.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FEAF273-29C7-7726-C6FA-6268F02B7EFE}"/>
              </a:ext>
            </a:extLst>
          </p:cNvPr>
          <p:cNvSpPr txBox="1">
            <a:spLocks/>
          </p:cNvSpPr>
          <p:nvPr/>
        </p:nvSpPr>
        <p:spPr>
          <a:xfrm>
            <a:off x="740960" y="3838433"/>
            <a:ext cx="10803340" cy="194821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Baseada numa visão holística do ser humano, a psicomotricidade encara de forma integrada as funções cognitivas, socioemocionais, simbólicas, psicolinguísticas e motoras, promovendo a capacidade de ser e agir num contexto psicossocial.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6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893B-E287-6212-4DF2-6A9252AC6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2DE0FB0-1461-33DB-AAEF-5C0E51CB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350457" cy="972356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O que é?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02EF054C-3113-5EF4-87A3-7E94AF823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pic>
        <p:nvPicPr>
          <p:cNvPr id="5" name="Imagem 4" descr="Uma imagem com texto, captura de ecrã, Tipo de letra, design&#10;&#10;Os conteúdos gerados por IA podem estar incorretos.">
            <a:extLst>
              <a:ext uri="{FF2B5EF4-FFF2-40B4-BE49-F238E27FC236}">
                <a16:creationId xmlns:a16="http://schemas.microsoft.com/office/drawing/2014/main" id="{1FDA4103-55CA-6084-95C3-BD63E90CF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22" y="1647939"/>
            <a:ext cx="6849156" cy="48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0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FCEB4-408D-E37A-12E9-99B566D40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98ED777-D986-6088-89DB-5B945813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350457" cy="972356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O que é?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5B40AEA7-27EF-43E5-279B-F23F725B6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68135D2-C24D-1E02-154F-0C68C3506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85893"/>
              </p:ext>
            </p:extLst>
          </p:nvPr>
        </p:nvGraphicFramePr>
        <p:xfrm>
          <a:off x="1009934" y="719666"/>
          <a:ext cx="10343866" cy="577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880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11444-61FA-AC79-FA44-2DC4AA61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D15C9D1-BC0E-45B3-7351-310CB8F8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8182971" cy="947058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pt-P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</a:t>
            </a:r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Populações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Imagem 10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02B78823-962A-F591-0BB6-F4FFB4696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09545E7-6171-2C40-2C7E-599CFB7CA7E8}"/>
              </a:ext>
            </a:extLst>
          </p:cNvPr>
          <p:cNvSpPr txBox="1">
            <a:spLocks/>
          </p:cNvSpPr>
          <p:nvPr/>
        </p:nvSpPr>
        <p:spPr>
          <a:xfrm>
            <a:off x="1074292" y="1859658"/>
            <a:ext cx="807813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PT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Crianças e jovens </a:t>
            </a:r>
            <a:r>
              <a:rPr lang="pt-PT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 desenvolvimento </a:t>
            </a:r>
            <a:r>
              <a:rPr lang="pt-PT" sz="20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neurotipico</a:t>
            </a:r>
            <a:r>
              <a:rPr lang="pt-PT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);</a:t>
            </a:r>
            <a:endParaRPr lang="pt-BR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D57504E-5660-A8FF-60E6-EB943E6197A6}"/>
              </a:ext>
            </a:extLst>
          </p:cNvPr>
          <p:cNvSpPr txBox="1">
            <a:spLocks/>
          </p:cNvSpPr>
          <p:nvPr/>
        </p:nvSpPr>
        <p:spPr>
          <a:xfrm>
            <a:off x="1074291" y="3802704"/>
            <a:ext cx="807813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Adultos </a:t>
            </a: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patologias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diversas;</a:t>
            </a:r>
            <a:endParaRPr lang="pt-BR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6368DF1-FF21-1844-DC43-87BFE095EFFA}"/>
              </a:ext>
            </a:extLst>
          </p:cNvPr>
          <p:cNvSpPr txBox="1">
            <a:spLocks/>
          </p:cNvSpPr>
          <p:nvPr/>
        </p:nvSpPr>
        <p:spPr>
          <a:xfrm>
            <a:off x="1074291" y="4752666"/>
            <a:ext cx="1598657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Idosos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;</a:t>
            </a:r>
            <a:endParaRPr lang="pt-BR" sz="2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467BA5-01EA-2525-75CC-C18033B55571}"/>
              </a:ext>
            </a:extLst>
          </p:cNvPr>
          <p:cNvSpPr txBox="1">
            <a:spLocks/>
          </p:cNvSpPr>
          <p:nvPr/>
        </p:nvSpPr>
        <p:spPr>
          <a:xfrm>
            <a:off x="1074291" y="2813051"/>
            <a:ext cx="807813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PT" sz="33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Crianças e jovens com patologias diversas</a:t>
            </a:r>
            <a:r>
              <a:rPr lang="pt-PT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;</a:t>
            </a:r>
            <a:endParaRPr lang="pt-BR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63E20FA-6EB8-FDC2-7171-21B0C31AE3FE}"/>
              </a:ext>
            </a:extLst>
          </p:cNvPr>
          <p:cNvSpPr txBox="1">
            <a:spLocks/>
          </p:cNvSpPr>
          <p:nvPr/>
        </p:nvSpPr>
        <p:spPr>
          <a:xfrm>
            <a:off x="1074291" y="5775357"/>
            <a:ext cx="807813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Idosos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ES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patologias</a:t>
            </a:r>
            <a:r>
              <a:rPr lang="es-E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diversas;</a:t>
            </a:r>
            <a:endParaRPr lang="pt-BR" sz="3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6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5D3BB72-A2F5-C028-8CA0-7DE6EFBDDB8C}"/>
              </a:ext>
            </a:extLst>
          </p:cNvPr>
          <p:cNvSpPr txBox="1">
            <a:spLocks/>
          </p:cNvSpPr>
          <p:nvPr/>
        </p:nvSpPr>
        <p:spPr>
          <a:xfrm>
            <a:off x="682388" y="194859"/>
            <a:ext cx="9894627" cy="972356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Em que contextos?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7F5DC726-FB80-D57C-33CB-FA2D60D42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6E808E6-F613-9704-250D-7778F6470C79}"/>
              </a:ext>
            </a:extLst>
          </p:cNvPr>
          <p:cNvSpPr txBox="1">
            <a:spLocks/>
          </p:cNvSpPr>
          <p:nvPr/>
        </p:nvSpPr>
        <p:spPr>
          <a:xfrm>
            <a:off x="995352" y="1882826"/>
            <a:ext cx="9268697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Creches, jardins de infância, escolas básicas e secundárias;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2CE112B-4438-1A3C-82B0-B673DAC96370}"/>
              </a:ext>
            </a:extLst>
          </p:cNvPr>
          <p:cNvSpPr txBox="1">
            <a:spLocks/>
          </p:cNvSpPr>
          <p:nvPr/>
        </p:nvSpPr>
        <p:spPr>
          <a:xfrm>
            <a:off x="995352" y="2957195"/>
            <a:ext cx="9268697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Hospitais, clínicas, centros de reabilitação, consultórios privados;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615D0E1-AF88-5852-0AB3-256C0A0546BB}"/>
              </a:ext>
            </a:extLst>
          </p:cNvPr>
          <p:cNvSpPr txBox="1">
            <a:spLocks/>
          </p:cNvSpPr>
          <p:nvPr/>
        </p:nvSpPr>
        <p:spPr>
          <a:xfrm>
            <a:off x="995351" y="3939442"/>
            <a:ext cx="9268697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IPSS, lares, centros de dia, instituições de apoio a pessoas com deficiência;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27252B3-D1D3-6A4A-622A-103E403AE1CC}"/>
              </a:ext>
            </a:extLst>
          </p:cNvPr>
          <p:cNvSpPr txBox="1">
            <a:spLocks/>
          </p:cNvSpPr>
          <p:nvPr/>
        </p:nvSpPr>
        <p:spPr>
          <a:xfrm>
            <a:off x="995350" y="4921689"/>
            <a:ext cx="9268697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Lares, centros de convívio, programas de envelhecimento ativo.</a:t>
            </a:r>
          </a:p>
        </p:txBody>
      </p:sp>
    </p:spTree>
    <p:extLst>
      <p:ext uri="{BB962C8B-B14F-4D97-AF65-F5344CB8AC3E}">
        <p14:creationId xmlns:p14="http://schemas.microsoft.com/office/powerpoint/2010/main" val="36513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17969-24A8-FD7F-1467-A3131C7A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8387688" cy="1136128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Psicomotricidade – Fatores de intervenção</a:t>
            </a:r>
            <a:endParaRPr lang="es-E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Imagem 4" descr="Uma imagem com texto, Gráficos, design gráfico, clipart&#10;&#10;Descrição gerada automaticamente">
            <a:extLst>
              <a:ext uri="{FF2B5EF4-FFF2-40B4-BE49-F238E27FC236}">
                <a16:creationId xmlns:a16="http://schemas.microsoft.com/office/drawing/2014/main" id="{51CFF321-D57A-B9EC-79C8-565E52666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771" y="80848"/>
            <a:ext cx="947058" cy="94705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9335672-D539-BCEA-5121-B4214373A407}"/>
              </a:ext>
            </a:extLst>
          </p:cNvPr>
          <p:cNvSpPr txBox="1">
            <a:spLocks/>
          </p:cNvSpPr>
          <p:nvPr/>
        </p:nvSpPr>
        <p:spPr>
          <a:xfrm>
            <a:off x="1158191" y="2278610"/>
            <a:ext cx="745354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Motor</a:t>
            </a:r>
            <a:r>
              <a:rPr lang="pt-B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equilíbrio, coordenação, lateralidade, tônus muscular, noção de espaço e tempo.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94AF4C3-B705-34CE-08E8-D282577378BC}"/>
              </a:ext>
            </a:extLst>
          </p:cNvPr>
          <p:cNvSpPr txBox="1">
            <a:spLocks/>
          </p:cNvSpPr>
          <p:nvPr/>
        </p:nvSpPr>
        <p:spPr>
          <a:xfrm>
            <a:off x="1158190" y="3290819"/>
            <a:ext cx="745354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Cognitivo</a:t>
            </a:r>
            <a:r>
              <a:rPr lang="pt-B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atenção, memória, planejamento, organização das ações.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2070AC7-0635-DEEE-9301-00EEE536079A}"/>
              </a:ext>
            </a:extLst>
          </p:cNvPr>
          <p:cNvSpPr txBox="1">
            <a:spLocks/>
          </p:cNvSpPr>
          <p:nvPr/>
        </p:nvSpPr>
        <p:spPr>
          <a:xfrm>
            <a:off x="1158189" y="4303028"/>
            <a:ext cx="7453545" cy="71751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Afetivo-relacional</a:t>
            </a:r>
            <a:r>
              <a:rPr lang="pt-B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autoestima, expressão emocional, vínculo com o outro</a:t>
            </a:r>
          </a:p>
        </p:txBody>
      </p:sp>
    </p:spTree>
    <p:extLst>
      <p:ext uri="{BB962C8B-B14F-4D97-AF65-F5344CB8AC3E}">
        <p14:creationId xmlns:p14="http://schemas.microsoft.com/office/powerpoint/2010/main" val="3760644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</TotalTime>
  <Words>2618</Words>
  <Application>Microsoft Office PowerPoint</Application>
  <PresentationFormat>Ecrã Panorâmico</PresentationFormat>
  <Paragraphs>216</Paragraphs>
  <Slides>20</Slides>
  <Notes>19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5" baseType="lpstr">
      <vt:lpstr>ADLaM Display</vt:lpstr>
      <vt:lpstr>Aptos</vt:lpstr>
      <vt:lpstr>Aptos Display</vt:lpstr>
      <vt:lpstr>Arial</vt:lpstr>
      <vt:lpstr>Tema do Office</vt:lpstr>
      <vt:lpstr>Modulo 9  Psicomotricidade e Atividades Práticas  </vt:lpstr>
      <vt:lpstr>Psicomotricidade – História</vt:lpstr>
      <vt:lpstr>Psicomotricidade – História</vt:lpstr>
      <vt:lpstr>Psicomotricidade – O que é?</vt:lpstr>
      <vt:lpstr>Psicomotricidade – O que é?</vt:lpstr>
      <vt:lpstr>Psicomotricidade – O que é?</vt:lpstr>
      <vt:lpstr>Psicomotricidade – Populações</vt:lpstr>
      <vt:lpstr>Apresentação do PowerPoint</vt:lpstr>
      <vt:lpstr>Psicomotricidade – Fatores de intervenção</vt:lpstr>
      <vt:lpstr>Apresentação do PowerPoint</vt:lpstr>
      <vt:lpstr>Psicomotricidade – Fatores psicomotores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Raquel Manta</dc:creator>
  <cp:lastModifiedBy>Raquel Manta</cp:lastModifiedBy>
  <cp:revision>3</cp:revision>
  <dcterms:created xsi:type="dcterms:W3CDTF">2025-09-16T22:13:16Z</dcterms:created>
  <dcterms:modified xsi:type="dcterms:W3CDTF">2025-09-17T23:16:33Z</dcterms:modified>
</cp:coreProperties>
</file>